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258" r:id="rId4"/>
    <p:sldId id="259" r:id="rId5"/>
    <p:sldId id="260"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75" r:id="rId31"/>
    <p:sldId id="27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94A9"/>
    <a:srgbClr val="4EADC3"/>
    <a:srgbClr val="0B7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81" d="100"/>
          <a:sy n="81" d="100"/>
        </p:scale>
        <p:origin x="120"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FAC37-867E-4B0E-A9AE-DD351E4F4312}"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B6271-198A-475E-B1F4-5E0A69DBC608}" type="slidenum">
              <a:rPr lang="en-US" smtClean="0"/>
              <a:t>‹#›</a:t>
            </a:fld>
            <a:endParaRPr lang="en-US"/>
          </a:p>
        </p:txBody>
      </p:sp>
    </p:spTree>
    <p:extLst>
      <p:ext uri="{BB962C8B-B14F-4D97-AF65-F5344CB8AC3E}">
        <p14:creationId xmlns:p14="http://schemas.microsoft.com/office/powerpoint/2010/main" val="286526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00215-D71C-47D3-82D4-A6C46ED72E54}" type="slidenum">
              <a:rPr lang="en-US" smtClean="0"/>
              <a:t>5</a:t>
            </a:fld>
            <a:endParaRPr lang="en-US"/>
          </a:p>
        </p:txBody>
      </p:sp>
    </p:spTree>
    <p:extLst>
      <p:ext uri="{BB962C8B-B14F-4D97-AF65-F5344CB8AC3E}">
        <p14:creationId xmlns:p14="http://schemas.microsoft.com/office/powerpoint/2010/main" val="2821030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solidFill>
                  <a:schemeClr val="tx1"/>
                </a:solidFill>
              </a:rPr>
              <a:t>Our Community Engagement Website provides your organization and communities you serve a multitude of opportunities to conveniently</a:t>
            </a:r>
            <a:r>
              <a:rPr lang="en-US" baseline="0" dirty="0" smtClean="0">
                <a:solidFill>
                  <a:schemeClr val="tx1"/>
                </a:solidFill>
              </a:rPr>
              <a:t> access health education materials and</a:t>
            </a:r>
            <a:r>
              <a:rPr lang="en-US" dirty="0" smtClean="0">
                <a:solidFill>
                  <a:schemeClr val="tx1"/>
                </a:solidFill>
              </a:rPr>
              <a:t> connect with neighboring resources.</a:t>
            </a:r>
          </a:p>
          <a:p>
            <a:pPr marL="628650" lvl="1" indent="-171450">
              <a:buFont typeface="Arial" panose="020B0604020202020204" pitchFamily="34" charset="0"/>
              <a:buChar char="•"/>
            </a:pPr>
            <a:r>
              <a:rPr lang="en-US" dirty="0" smtClean="0">
                <a:solidFill>
                  <a:schemeClr val="tx1"/>
                </a:solidFill>
              </a:rPr>
              <a:t>The community calendar provides your organization the opportunity to promote your events that encourages health and well-being. Furthermore, the calendar </a:t>
            </a:r>
          </a:p>
          <a:p>
            <a:pPr marL="628650" lvl="1" indent="-171450">
              <a:buFont typeface="Arial" panose="020B0604020202020204" pitchFamily="34" charset="0"/>
              <a:buChar char="•"/>
            </a:pPr>
            <a:r>
              <a:rPr lang="en-US" dirty="0" smtClean="0">
                <a:solidFill>
                  <a:schemeClr val="tx1"/>
                </a:solidFill>
              </a:rPr>
              <a:t>The HITE Resource Directory provides all</a:t>
            </a:r>
            <a:r>
              <a:rPr lang="en-US" baseline="0" dirty="0" smtClean="0">
                <a:solidFill>
                  <a:schemeClr val="tx1"/>
                </a:solidFill>
              </a:rPr>
              <a:t> communities</a:t>
            </a:r>
            <a:r>
              <a:rPr lang="en-US" dirty="0" smtClean="0">
                <a:solidFill>
                  <a:schemeClr val="tx1"/>
                </a:solidFill>
              </a:rPr>
              <a:t> access to</a:t>
            </a:r>
            <a:r>
              <a:rPr lang="en-US" baseline="0" dirty="0" smtClean="0">
                <a:solidFill>
                  <a:schemeClr val="tx1"/>
                </a:solidFill>
              </a:rPr>
              <a:t> an extensive directory of community resources that serve to improve the livelihood and well-being in your own backyard. Whether that be pantries, transportation options, home care services, the options are endless. Furthermore, this directory will continue to grow as HITE is continuously seeks directly from communities and health professionals for additional resources to add.</a:t>
            </a: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D5C0FEF2-A804-4210-BFC9-322AD3C46FD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262570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FEF2-A804-4210-BFC9-322AD3C46FD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820624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Wingdings" panose="05000000000000000000" pitchFamily="2" charset="2"/>
              <a:buChar char="Ø"/>
            </a:pPr>
            <a:r>
              <a:rPr lang="en-US" sz="1200" dirty="0" smtClean="0"/>
              <a:t>The poster highlighted the innovative approach to incorporate cultural competency and health literacy  to health professional throughout Queens and Long Island from by offering 2 types of trainings – full day Master Trainer and 2 hour workforce training.  The innovative training approach enhanced the scalability of training across several counties and achieved outcomes which would not otherwise be attainable. This poster presentation described the training including regional need, county specific data, the collaborative experience, curriculum highlights, evaluation plans and results, and key findings.</a:t>
            </a:r>
          </a:p>
          <a:p>
            <a:pPr marL="342900" indent="-342900" algn="l">
              <a:buFont typeface="Wingdings" panose="05000000000000000000" pitchFamily="2" charset="2"/>
              <a:buChar char="Ø"/>
            </a:pP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D5C0FEF2-A804-4210-BFC9-322AD3C46FD5}"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0701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00215-D71C-47D3-82D4-A6C46ED72E54}" type="slidenum">
              <a:rPr lang="en-US" smtClean="0"/>
              <a:t>6</a:t>
            </a:fld>
            <a:endParaRPr lang="en-US"/>
          </a:p>
        </p:txBody>
      </p:sp>
    </p:spTree>
    <p:extLst>
      <p:ext uri="{BB962C8B-B14F-4D97-AF65-F5344CB8AC3E}">
        <p14:creationId xmlns:p14="http://schemas.microsoft.com/office/powerpoint/2010/main" val="68542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00215-D71C-47D3-82D4-A6C46ED72E54}" type="slidenum">
              <a:rPr lang="en-US" smtClean="0"/>
              <a:t>7</a:t>
            </a:fld>
            <a:endParaRPr lang="en-US"/>
          </a:p>
        </p:txBody>
      </p:sp>
    </p:spTree>
    <p:extLst>
      <p:ext uri="{BB962C8B-B14F-4D97-AF65-F5344CB8AC3E}">
        <p14:creationId xmlns:p14="http://schemas.microsoft.com/office/powerpoint/2010/main" val="860848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00215-D71C-47D3-82D4-A6C46ED72E54}" type="slidenum">
              <a:rPr lang="en-US" smtClean="0"/>
              <a:t>8</a:t>
            </a:fld>
            <a:endParaRPr lang="en-US"/>
          </a:p>
        </p:txBody>
      </p:sp>
    </p:spTree>
    <p:extLst>
      <p:ext uri="{BB962C8B-B14F-4D97-AF65-F5344CB8AC3E}">
        <p14:creationId xmlns:p14="http://schemas.microsoft.com/office/powerpoint/2010/main" val="4046646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00215-D71C-47D3-82D4-A6C46ED72E54}" type="slidenum">
              <a:rPr lang="en-US" smtClean="0"/>
              <a:t>9</a:t>
            </a:fld>
            <a:endParaRPr lang="en-US"/>
          </a:p>
        </p:txBody>
      </p:sp>
    </p:spTree>
    <p:extLst>
      <p:ext uri="{BB962C8B-B14F-4D97-AF65-F5344CB8AC3E}">
        <p14:creationId xmlns:p14="http://schemas.microsoft.com/office/powerpoint/2010/main" val="1511734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00215-D71C-47D3-82D4-A6C46ED72E54}" type="slidenum">
              <a:rPr lang="en-US" smtClean="0"/>
              <a:t>10</a:t>
            </a:fld>
            <a:endParaRPr lang="en-US"/>
          </a:p>
        </p:txBody>
      </p:sp>
    </p:spTree>
    <p:extLst>
      <p:ext uri="{BB962C8B-B14F-4D97-AF65-F5344CB8AC3E}">
        <p14:creationId xmlns:p14="http://schemas.microsoft.com/office/powerpoint/2010/main" val="331939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00215-D71C-47D3-82D4-A6C46ED72E54}" type="slidenum">
              <a:rPr lang="en-US" smtClean="0"/>
              <a:t>11</a:t>
            </a:fld>
            <a:endParaRPr lang="en-US"/>
          </a:p>
        </p:txBody>
      </p:sp>
    </p:spTree>
    <p:extLst>
      <p:ext uri="{BB962C8B-B14F-4D97-AF65-F5344CB8AC3E}">
        <p14:creationId xmlns:p14="http://schemas.microsoft.com/office/powerpoint/2010/main" val="2559080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00215-D71C-47D3-82D4-A6C46ED72E54}" type="slidenum">
              <a:rPr lang="en-US" smtClean="0"/>
              <a:t>12</a:t>
            </a:fld>
            <a:endParaRPr lang="en-US"/>
          </a:p>
        </p:txBody>
      </p:sp>
    </p:spTree>
    <p:extLst>
      <p:ext uri="{BB962C8B-B14F-4D97-AF65-F5344CB8AC3E}">
        <p14:creationId xmlns:p14="http://schemas.microsoft.com/office/powerpoint/2010/main" val="4143648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00215-D71C-47D3-82D4-A6C46ED72E54}" type="slidenum">
              <a:rPr lang="en-US" smtClean="0"/>
              <a:t>13</a:t>
            </a:fld>
            <a:endParaRPr lang="en-US"/>
          </a:p>
        </p:txBody>
      </p:sp>
    </p:spTree>
    <p:extLst>
      <p:ext uri="{BB962C8B-B14F-4D97-AF65-F5344CB8AC3E}">
        <p14:creationId xmlns:p14="http://schemas.microsoft.com/office/powerpoint/2010/main" val="2439658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188353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85181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4246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609600" y="1546841"/>
            <a:ext cx="10972800" cy="4045388"/>
          </a:xfrm>
          <a:prstGeom prst="rect">
            <a:avLst/>
          </a:prstGeom>
        </p:spPr>
        <p:txBody>
          <a:bodyPr tIns="0" rIns="0" bIns="0" anchor="ctr"/>
          <a:lstStyle>
            <a:lvl1pPr algn="ctr">
              <a:buFontTx/>
              <a:buNone/>
              <a:defRPr sz="44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79937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609600" y="1581866"/>
            <a:ext cx="10972800" cy="3653886"/>
          </a:xfrm>
          <a:prstGeom prst="rect">
            <a:avLst/>
          </a:prstGeom>
        </p:spPr>
        <p:txBody>
          <a:bodyPr tIns="0" rIns="0" bIns="0" anchor="ctr"/>
          <a:lstStyle>
            <a:lvl1pPr algn="ctr">
              <a:buFontTx/>
              <a:buNone/>
              <a:defRPr sz="36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6" name="Text Placeholder 12"/>
          <p:cNvSpPr>
            <a:spLocks noGrp="1"/>
          </p:cNvSpPr>
          <p:nvPr>
            <p:ph type="body" sz="quarter" idx="14"/>
          </p:nvPr>
        </p:nvSpPr>
        <p:spPr>
          <a:xfrm>
            <a:off x="0" y="6380212"/>
            <a:ext cx="12192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1963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763000" y="6026157"/>
            <a:ext cx="2844800" cy="365125"/>
          </a:xfrm>
          <a:prstGeom prst="rect">
            <a:avLst/>
          </a:prstGeom>
        </p:spPr>
        <p:txBody>
          <a:bodyPr/>
          <a:lstStyle/>
          <a:p>
            <a:fld id="{4FAB73BC-B049-4115-A692-8D63A059BFB8}" type="slidenum">
              <a:rPr lang="en-US" smtClean="0"/>
              <a:t>‹#›</a:t>
            </a:fld>
            <a:endParaRPr lang="en-US" dirty="0"/>
          </a:p>
        </p:txBody>
      </p:sp>
      <p:sp>
        <p:nvSpPr>
          <p:cNvPr id="7" name="Date Placeholder 3">
            <a:extLst>
              <a:ext uri="{FF2B5EF4-FFF2-40B4-BE49-F238E27FC236}">
                <a16:creationId xmlns:a16="http://schemas.microsoft.com/office/drawing/2014/main" xmlns="" id="{3CA9FB34-2FA0-40E6-838E-4877A0656214}"/>
              </a:ext>
            </a:extLst>
          </p:cNvPr>
          <p:cNvSpPr txBox="1">
            <a:spLocks/>
          </p:cNvSpPr>
          <p:nvPr userDrawn="1"/>
        </p:nvSpPr>
        <p:spPr>
          <a:xfrm>
            <a:off x="0" y="6473827"/>
            <a:ext cx="2844800" cy="365125"/>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Helvetica"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8/3/2017</a:t>
            </a:r>
          </a:p>
        </p:txBody>
      </p:sp>
    </p:spTree>
    <p:extLst>
      <p:ext uri="{BB962C8B-B14F-4D97-AF65-F5344CB8AC3E}">
        <p14:creationId xmlns:p14="http://schemas.microsoft.com/office/powerpoint/2010/main" val="4021491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914400"/>
          </a:xfrm>
          <a:gradFill flip="none" rotWithShape="1">
            <a:gsLst>
              <a:gs pos="0">
                <a:srgbClr val="0067B4"/>
              </a:gs>
              <a:gs pos="47000">
                <a:srgbClr val="2E6CB8"/>
              </a:gs>
              <a:gs pos="95000">
                <a:srgbClr val="99CCFF"/>
              </a:gs>
            </a:gsLst>
            <a:lin ang="0" scaled="1"/>
            <a:tileRect/>
          </a:gradFill>
          <a:ln>
            <a:solidFill>
              <a:schemeClr val="accent1">
                <a:shade val="50000"/>
              </a:schemeClr>
            </a:solidFill>
          </a:ln>
        </p:spPr>
        <p:txBody>
          <a:bodyPr vert="horz" lIns="91440" tIns="45720" rIns="91440" bIns="45720" rtlCol="0" anchor="ctr">
            <a:normAutofit/>
          </a:bodyPr>
          <a:lstStyle>
            <a:lvl1pPr>
              <a:defRPr lang="en-US" sz="3000" b="0" dirty="0">
                <a:solidFill>
                  <a:schemeClr val="bg1"/>
                </a:solidFill>
              </a:defRPr>
            </a:lvl1pPr>
          </a:lstStyle>
          <a:p>
            <a:pPr lvl="0" algn="l"/>
            <a:r>
              <a:rPr lang="en-US" dirty="0"/>
              <a:t>Click to edit master title style</a:t>
            </a:r>
          </a:p>
        </p:txBody>
      </p:sp>
      <p:sp>
        <p:nvSpPr>
          <p:cNvPr id="3" name="Content Placeholder 2"/>
          <p:cNvSpPr>
            <a:spLocks noGrp="1"/>
          </p:cNvSpPr>
          <p:nvPr>
            <p:ph idx="1"/>
          </p:nvPr>
        </p:nvSpPr>
        <p:spPr>
          <a:xfrm>
            <a:off x="609600" y="1592946"/>
            <a:ext cx="109728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473827"/>
            <a:ext cx="2844800" cy="365125"/>
          </a:xfrm>
          <a:prstGeom prst="rect">
            <a:avLst/>
          </a:prstGeom>
        </p:spPr>
        <p:txBody>
          <a:bodyPr/>
          <a:lstStyle>
            <a:lvl1pPr>
              <a:defRPr>
                <a:latin typeface="Helvetica" pitchFamily="34" charset="0"/>
              </a:defRPr>
            </a:lvl1pPr>
          </a:lstStyle>
          <a:p>
            <a:r>
              <a:rPr lang="en-US" dirty="0"/>
              <a:t>8/3/2017</a:t>
            </a:r>
          </a:p>
        </p:txBody>
      </p:sp>
      <p:sp>
        <p:nvSpPr>
          <p:cNvPr id="5" name="Footer Placeholder 4"/>
          <p:cNvSpPr>
            <a:spLocks noGrp="1"/>
          </p:cNvSpPr>
          <p:nvPr>
            <p:ph type="ftr" sz="quarter" idx="11"/>
          </p:nvPr>
        </p:nvSpPr>
        <p:spPr>
          <a:xfrm>
            <a:off x="4165600" y="6492877"/>
            <a:ext cx="3860800" cy="365125"/>
          </a:xfrm>
        </p:spPr>
        <p:txBody>
          <a:bodyPr/>
          <a:lstStyle>
            <a:lvl1pPr>
              <a:defRPr>
                <a:latin typeface="Helvetica" pitchFamily="34" charset="0"/>
              </a:defRPr>
            </a:lvl1pPr>
          </a:lstStyle>
          <a:p>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5629" y="6172200"/>
            <a:ext cx="1360171" cy="647700"/>
          </a:xfrm>
          <a:prstGeom prst="rect">
            <a:avLst/>
          </a:prstGeom>
        </p:spPr>
      </p:pic>
      <p:sp>
        <p:nvSpPr>
          <p:cNvPr id="6" name="Slide Number Placeholder 5"/>
          <p:cNvSpPr>
            <a:spLocks noGrp="1"/>
          </p:cNvSpPr>
          <p:nvPr>
            <p:ph type="sldNum" sz="quarter" idx="12"/>
          </p:nvPr>
        </p:nvSpPr>
        <p:spPr>
          <a:xfrm>
            <a:off x="9321800" y="6483357"/>
            <a:ext cx="2844800" cy="365125"/>
          </a:xfrm>
          <a:prstGeom prst="rect">
            <a:avLst/>
          </a:prstGeom>
        </p:spPr>
        <p:txBody>
          <a:bodyPr/>
          <a:lstStyle>
            <a:lvl1pPr>
              <a:defRPr>
                <a:latin typeface="Helvetica"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7403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365CF-19CA-46A3-9A80-0F6A457790B9}"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231984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3365CF-19CA-46A3-9A80-0F6A457790B9}"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123938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3365CF-19CA-46A3-9A80-0F6A457790B9}"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5714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3365CF-19CA-46A3-9A80-0F6A457790B9}"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81386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3365CF-19CA-46A3-9A80-0F6A457790B9}"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348653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365CF-19CA-46A3-9A80-0F6A457790B9}"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240826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365CF-19CA-46A3-9A80-0F6A457790B9}"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400487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365CF-19CA-46A3-9A80-0F6A457790B9}"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54850-47D5-4D8B-AD27-0D7F76F85D3D}" type="slidenum">
              <a:rPr lang="en-US" smtClean="0"/>
              <a:t>‹#›</a:t>
            </a:fld>
            <a:endParaRPr lang="en-US"/>
          </a:p>
        </p:txBody>
      </p:sp>
    </p:spTree>
    <p:extLst>
      <p:ext uri="{BB962C8B-B14F-4D97-AF65-F5344CB8AC3E}">
        <p14:creationId xmlns:p14="http://schemas.microsoft.com/office/powerpoint/2010/main" val="197345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365CF-19CA-46A3-9A80-0F6A457790B9}"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54850-47D5-4D8B-AD27-0D7F76F85D3D}" type="slidenum">
              <a:rPr lang="en-US" smtClean="0"/>
              <a:t>‹#›</a:t>
            </a:fld>
            <a:endParaRPr lang="en-US"/>
          </a:p>
        </p:txBody>
      </p:sp>
    </p:spTree>
    <p:extLst>
      <p:ext uri="{BB962C8B-B14F-4D97-AF65-F5344CB8AC3E}">
        <p14:creationId xmlns:p14="http://schemas.microsoft.com/office/powerpoint/2010/main" val="4128988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626296" y="272867"/>
            <a:ext cx="258404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12192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6" name="Rectangle 5"/>
          <p:cNvSpPr/>
          <p:nvPr/>
        </p:nvSpPr>
        <p:spPr>
          <a:xfrm>
            <a:off x="0" y="0"/>
            <a:ext cx="12192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cxnSp>
        <p:nvCxnSpPr>
          <p:cNvPr id="7" name="Straight Connector 6"/>
          <p:cNvCxnSpPr/>
          <p:nvPr/>
        </p:nvCxnSpPr>
        <p:spPr>
          <a:xfrm>
            <a:off x="0" y="1082675"/>
            <a:ext cx="12192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3951184" y="283983"/>
            <a:ext cx="7631217"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609600" y="1325651"/>
            <a:ext cx="109728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4165600" y="6380789"/>
            <a:ext cx="38608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277467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5.png"/><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www.suffolkcare.org/community"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www.suffolkcare.org/community/bulletin-board"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mailto:sofia.gondal@stonybrookmedicine.edu" TargetMode="External"/><Relationship Id="rId4" Type="http://schemas.openxmlformats.org/officeDocument/2006/relationships/hyperlink" Target="mailto:Lyndsey.Clark@stonybrookmedicine.edu"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nqpps.org/" TargetMode="Externa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994A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600" dirty="0" smtClean="0">
                <a:solidFill>
                  <a:schemeClr val="bg1"/>
                </a:solidFill>
                <a:latin typeface="Gotham" panose="02000604030000020004" pitchFamily="50" charset="0"/>
              </a:rPr>
              <a:t>February 14, 2018</a:t>
            </a:r>
            <a:endParaRPr lang="en-US" sz="3600" dirty="0">
              <a:solidFill>
                <a:schemeClr val="bg1"/>
              </a:solidFill>
              <a:latin typeface="Gotham" panose="02000604030000020004" pitchFamily="50"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2344" y="647534"/>
            <a:ext cx="7247311" cy="2689432"/>
          </a:xfrm>
          <a:prstGeom prst="rect">
            <a:avLst/>
          </a:prstGeom>
        </p:spPr>
      </p:pic>
      <p:sp>
        <p:nvSpPr>
          <p:cNvPr id="8" name="Subtitle 2"/>
          <p:cNvSpPr txBox="1">
            <a:spLocks/>
          </p:cNvSpPr>
          <p:nvPr/>
        </p:nvSpPr>
        <p:spPr>
          <a:xfrm>
            <a:off x="4381006" y="5257800"/>
            <a:ext cx="4086101" cy="74319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dirty="0" err="1" smtClean="0">
                <a:solidFill>
                  <a:schemeClr val="bg1"/>
                </a:solidFill>
                <a:latin typeface="Gotham" panose="02000604030000020004" pitchFamily="50" charset="0"/>
              </a:rPr>
              <a:t>Wifi</a:t>
            </a:r>
            <a:r>
              <a:rPr lang="en-US" sz="3600" dirty="0" smtClean="0">
                <a:solidFill>
                  <a:schemeClr val="bg1"/>
                </a:solidFill>
                <a:latin typeface="Gotham" panose="02000604030000020004" pitchFamily="50" charset="0"/>
              </a:rPr>
              <a:t>: </a:t>
            </a:r>
            <a:br>
              <a:rPr lang="en-US" sz="3600" dirty="0" smtClean="0">
                <a:solidFill>
                  <a:schemeClr val="bg1"/>
                </a:solidFill>
                <a:latin typeface="Gotham" panose="02000604030000020004" pitchFamily="50" charset="0"/>
              </a:rPr>
            </a:br>
            <a:r>
              <a:rPr lang="en-US" sz="3600" dirty="0" smtClean="0">
                <a:solidFill>
                  <a:schemeClr val="bg1"/>
                </a:solidFill>
                <a:latin typeface="Gotham" panose="02000604030000020004" pitchFamily="50" charset="0"/>
              </a:rPr>
              <a:t>Password: kayla1393</a:t>
            </a:r>
            <a:endParaRPr lang="en-US" sz="3600" dirty="0">
              <a:solidFill>
                <a:schemeClr val="bg1"/>
              </a:solidFill>
              <a:latin typeface="Gotham" panose="02000604030000020004" pitchFamily="50" charset="0"/>
            </a:endParaRPr>
          </a:p>
        </p:txBody>
      </p:sp>
    </p:spTree>
    <p:extLst>
      <p:ext uri="{BB962C8B-B14F-4D97-AF65-F5344CB8AC3E}">
        <p14:creationId xmlns:p14="http://schemas.microsoft.com/office/powerpoint/2010/main" val="2606794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211580" y="1373546"/>
            <a:ext cx="5580300" cy="3730752"/>
          </a:xfrm>
          <a:prstGeom prst="rect">
            <a:avLst/>
          </a:prstGeom>
        </p:spPr>
      </p:pic>
      <p:sp>
        <p:nvSpPr>
          <p:cNvPr id="7" name="TextBox 6"/>
          <p:cNvSpPr txBox="1"/>
          <p:nvPr/>
        </p:nvSpPr>
        <p:spPr>
          <a:xfrm>
            <a:off x="621792" y="202929"/>
            <a:ext cx="11823192" cy="769441"/>
          </a:xfrm>
          <a:prstGeom prst="rect">
            <a:avLst/>
          </a:prstGeom>
          <a:noFill/>
        </p:spPr>
        <p:txBody>
          <a:bodyPr wrap="square" rtlCol="0">
            <a:spAutoFit/>
          </a:bodyPr>
          <a:lstStyle/>
          <a:p>
            <a:r>
              <a:rPr lang="en-US" sz="4400" b="1" dirty="0" smtClean="0">
                <a:solidFill>
                  <a:schemeClr val="accent2"/>
                </a:solidFill>
                <a:latin typeface="+mj-lt"/>
              </a:rPr>
              <a:t>Tools to successfully encourage physical activity</a:t>
            </a:r>
            <a:endParaRPr lang="en-US" sz="4400" b="1" dirty="0">
              <a:solidFill>
                <a:schemeClr val="accent2"/>
              </a:solidFill>
              <a:latin typeface="+mj-lt"/>
            </a:endParaRPr>
          </a:p>
        </p:txBody>
      </p:sp>
      <p:sp>
        <p:nvSpPr>
          <p:cNvPr id="9" name="TextBox 8"/>
          <p:cNvSpPr txBox="1"/>
          <p:nvPr/>
        </p:nvSpPr>
        <p:spPr>
          <a:xfrm>
            <a:off x="6327648" y="5504940"/>
            <a:ext cx="4965192" cy="369332"/>
          </a:xfrm>
          <a:prstGeom prst="rect">
            <a:avLst/>
          </a:prstGeom>
          <a:noFill/>
        </p:spPr>
        <p:txBody>
          <a:bodyPr wrap="square" rtlCol="0">
            <a:spAutoFit/>
          </a:bodyPr>
          <a:lstStyle/>
          <a:p>
            <a:pPr marL="285750" indent="-285750">
              <a:buFont typeface="Wingdings" panose="05000000000000000000" pitchFamily="2" charset="2"/>
              <a:buChar char="§"/>
            </a:pPr>
            <a:r>
              <a:rPr lang="en-US" dirty="0"/>
              <a:t>P</a:t>
            </a:r>
            <a:r>
              <a:rPr lang="en-US" dirty="0" smtClean="0"/>
              <a:t>hysical activity educational materials </a:t>
            </a:r>
            <a:endParaRPr lang="en-US" dirty="0"/>
          </a:p>
        </p:txBody>
      </p:sp>
      <p:pic>
        <p:nvPicPr>
          <p:cNvPr id="10" name="Picture 9"/>
          <p:cNvPicPr>
            <a:picLocks noChangeAspect="1"/>
          </p:cNvPicPr>
          <p:nvPr/>
        </p:nvPicPr>
        <p:blipFill>
          <a:blip r:embed="rId4"/>
          <a:stretch>
            <a:fillRect/>
          </a:stretch>
        </p:blipFill>
        <p:spPr>
          <a:xfrm>
            <a:off x="747039" y="1544384"/>
            <a:ext cx="4833569" cy="4507992"/>
          </a:xfrm>
          <a:prstGeom prst="rect">
            <a:avLst/>
          </a:prstGeom>
        </p:spPr>
      </p:pic>
      <p:pic>
        <p:nvPicPr>
          <p:cNvPr id="8" name="Content Placeholder 3"/>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609629" y="6266758"/>
            <a:ext cx="2859578" cy="477982"/>
          </a:xfrm>
          <a:prstGeom prst="rect">
            <a:avLst/>
          </a:prstGeom>
        </p:spPr>
      </p:pic>
    </p:spTree>
    <p:extLst>
      <p:ext uri="{BB962C8B-B14F-4D97-AF65-F5344CB8AC3E}">
        <p14:creationId xmlns:p14="http://schemas.microsoft.com/office/powerpoint/2010/main" val="3184917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74289" y="277628"/>
            <a:ext cx="2768600" cy="6309360"/>
          </a:xfrm>
          <a:prstGeom prst="rect">
            <a:avLst/>
          </a:prstGeom>
        </p:spPr>
      </p:pic>
      <p:pic>
        <p:nvPicPr>
          <p:cNvPr id="7" name="Picture 6"/>
          <p:cNvPicPr>
            <a:picLocks noChangeAspect="1"/>
          </p:cNvPicPr>
          <p:nvPr/>
        </p:nvPicPr>
        <p:blipFill>
          <a:blip r:embed="rId4"/>
          <a:stretch>
            <a:fillRect/>
          </a:stretch>
        </p:blipFill>
        <p:spPr>
          <a:xfrm>
            <a:off x="3666094" y="290081"/>
            <a:ext cx="2797248" cy="6296907"/>
          </a:xfrm>
          <a:prstGeom prst="rect">
            <a:avLst/>
          </a:prstGeom>
        </p:spPr>
      </p:pic>
      <p:pic>
        <p:nvPicPr>
          <p:cNvPr id="2" name="Picture 1"/>
          <p:cNvPicPr>
            <a:picLocks noChangeAspect="1"/>
          </p:cNvPicPr>
          <p:nvPr/>
        </p:nvPicPr>
        <p:blipFill>
          <a:blip r:embed="rId5"/>
          <a:stretch>
            <a:fillRect/>
          </a:stretch>
        </p:blipFill>
        <p:spPr>
          <a:xfrm>
            <a:off x="6677679" y="2355395"/>
            <a:ext cx="5406744" cy="2153826"/>
          </a:xfrm>
          <a:prstGeom prst="rect">
            <a:avLst/>
          </a:prstGeom>
        </p:spPr>
      </p:pic>
      <p:sp>
        <p:nvSpPr>
          <p:cNvPr id="3" name="TextBox 2"/>
          <p:cNvSpPr txBox="1"/>
          <p:nvPr/>
        </p:nvSpPr>
        <p:spPr>
          <a:xfrm>
            <a:off x="7162836" y="1086522"/>
            <a:ext cx="4744122" cy="646331"/>
          </a:xfrm>
          <a:prstGeom prst="rect">
            <a:avLst/>
          </a:prstGeom>
          <a:noFill/>
        </p:spPr>
        <p:txBody>
          <a:bodyPr wrap="square" rtlCol="0">
            <a:spAutoFit/>
          </a:bodyPr>
          <a:lstStyle/>
          <a:p>
            <a:r>
              <a:rPr lang="en-US" sz="3600" dirty="0" smtClean="0">
                <a:solidFill>
                  <a:schemeClr val="accent2"/>
                </a:solidFill>
                <a:latin typeface="+mj-lt"/>
              </a:rPr>
              <a:t>Are You Ready, Feet?™</a:t>
            </a:r>
            <a:endParaRPr lang="en-US" sz="3600" dirty="0">
              <a:solidFill>
                <a:schemeClr val="accent2"/>
              </a:solidFill>
              <a:latin typeface="+mj-lt"/>
            </a:endParaRPr>
          </a:p>
        </p:txBody>
      </p:sp>
      <p:pic>
        <p:nvPicPr>
          <p:cNvPr id="8" name="Content Placeholder 3"/>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609629" y="6266758"/>
            <a:ext cx="2859578" cy="477982"/>
          </a:xfrm>
          <a:prstGeom prst="rect">
            <a:avLst/>
          </a:prstGeom>
        </p:spPr>
      </p:pic>
    </p:spTree>
    <p:extLst>
      <p:ext uri="{BB962C8B-B14F-4D97-AF65-F5344CB8AC3E}">
        <p14:creationId xmlns:p14="http://schemas.microsoft.com/office/powerpoint/2010/main" val="2098425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725" y="131891"/>
            <a:ext cx="10515600" cy="1325563"/>
          </a:xfrm>
        </p:spPr>
        <p:txBody>
          <a:bodyPr/>
          <a:lstStyle/>
          <a:p>
            <a:r>
              <a:rPr lang="en-US" b="1" dirty="0" smtClean="0">
                <a:solidFill>
                  <a:schemeClr val="accent2"/>
                </a:solidFill>
              </a:rPr>
              <a:t>Walking Club Challenges </a:t>
            </a:r>
            <a:endParaRPr lang="en-US" b="1" dirty="0">
              <a:solidFill>
                <a:schemeClr val="accent2"/>
              </a:solidFill>
            </a:endParaRPr>
          </a:p>
        </p:txBody>
      </p:sp>
      <p:pic>
        <p:nvPicPr>
          <p:cNvPr id="5" name="Picture 4"/>
          <p:cNvPicPr>
            <a:picLocks noChangeAspect="1"/>
          </p:cNvPicPr>
          <p:nvPr/>
        </p:nvPicPr>
        <p:blipFill>
          <a:blip r:embed="rId3"/>
          <a:stretch>
            <a:fillRect/>
          </a:stretch>
        </p:blipFill>
        <p:spPr>
          <a:xfrm>
            <a:off x="3972579" y="1473378"/>
            <a:ext cx="3548800" cy="2939332"/>
          </a:xfrm>
          <a:prstGeom prst="rect">
            <a:avLst/>
          </a:prstGeom>
        </p:spPr>
      </p:pic>
      <p:pic>
        <p:nvPicPr>
          <p:cNvPr id="7" name="Picture 6"/>
          <p:cNvPicPr>
            <a:picLocks noChangeAspect="1"/>
          </p:cNvPicPr>
          <p:nvPr/>
        </p:nvPicPr>
        <p:blipFill>
          <a:blip r:embed="rId4"/>
          <a:stretch>
            <a:fillRect/>
          </a:stretch>
        </p:blipFill>
        <p:spPr>
          <a:xfrm>
            <a:off x="560832" y="1152596"/>
            <a:ext cx="3187620" cy="5321554"/>
          </a:xfrm>
          <a:prstGeom prst="rect">
            <a:avLst/>
          </a:prstGeom>
        </p:spPr>
      </p:pic>
      <p:pic>
        <p:nvPicPr>
          <p:cNvPr id="8" name="Picture 7"/>
          <p:cNvPicPr>
            <a:picLocks noChangeAspect="1"/>
          </p:cNvPicPr>
          <p:nvPr/>
        </p:nvPicPr>
        <p:blipFill rotWithShape="1">
          <a:blip r:embed="rId5"/>
          <a:srcRect l="11968" t="21830" r="4574"/>
          <a:stretch/>
        </p:blipFill>
        <p:spPr>
          <a:xfrm>
            <a:off x="7745506" y="1072365"/>
            <a:ext cx="4227755" cy="4877130"/>
          </a:xfrm>
          <a:prstGeom prst="rect">
            <a:avLst/>
          </a:prstGeom>
        </p:spPr>
      </p:pic>
      <p:pic>
        <p:nvPicPr>
          <p:cNvPr id="9" name="Content Placeholder 3"/>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609629" y="6266758"/>
            <a:ext cx="2859578" cy="477982"/>
          </a:xfrm>
          <a:prstGeom prst="rect">
            <a:avLst/>
          </a:prstGeom>
        </p:spPr>
      </p:pic>
    </p:spTree>
    <p:extLst>
      <p:ext uri="{BB962C8B-B14F-4D97-AF65-F5344CB8AC3E}">
        <p14:creationId xmlns:p14="http://schemas.microsoft.com/office/powerpoint/2010/main" val="1464105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57940" y="158194"/>
            <a:ext cx="8219132" cy="6072989"/>
          </a:xfrm>
          <a:prstGeom prst="rect">
            <a:avLst/>
          </a:prstGeom>
        </p:spPr>
      </p:pic>
      <p:sp>
        <p:nvSpPr>
          <p:cNvPr id="6" name="TextBox 5"/>
          <p:cNvSpPr txBox="1"/>
          <p:nvPr/>
        </p:nvSpPr>
        <p:spPr>
          <a:xfrm>
            <a:off x="8778240" y="621792"/>
            <a:ext cx="3413759" cy="2862322"/>
          </a:xfrm>
          <a:prstGeom prst="rect">
            <a:avLst/>
          </a:prstGeom>
          <a:noFill/>
        </p:spPr>
        <p:txBody>
          <a:bodyPr wrap="square" rtlCol="0">
            <a:spAutoFit/>
          </a:bodyPr>
          <a:lstStyle/>
          <a:p>
            <a:pPr algn="ctr"/>
            <a:r>
              <a:rPr lang="en-US" dirty="0" smtClean="0"/>
              <a:t>Promote </a:t>
            </a:r>
          </a:p>
          <a:p>
            <a:pPr algn="ctr"/>
            <a:r>
              <a:rPr lang="en-US" dirty="0" smtClean="0"/>
              <a:t>Are Your Ready Feet? </a:t>
            </a:r>
          </a:p>
          <a:p>
            <a:pPr algn="ctr"/>
            <a:r>
              <a:rPr lang="en-US" dirty="0" smtClean="0"/>
              <a:t>at all community events we attend:</a:t>
            </a:r>
          </a:p>
          <a:p>
            <a:endParaRPr lang="en-US" dirty="0" smtClean="0"/>
          </a:p>
          <a:p>
            <a:pPr marL="285750" indent="-285750">
              <a:buFont typeface="Wingdings" panose="05000000000000000000" pitchFamily="2" charset="2"/>
              <a:buChar char="§"/>
            </a:pPr>
            <a:r>
              <a:rPr lang="en-US" dirty="0" smtClean="0"/>
              <a:t>Health &amp; Wellness fairs</a:t>
            </a:r>
          </a:p>
          <a:p>
            <a:pPr marL="285750" indent="-285750">
              <a:buFont typeface="Wingdings" panose="05000000000000000000" pitchFamily="2" charset="2"/>
              <a:buChar char="§"/>
            </a:pPr>
            <a:r>
              <a:rPr lang="en-US" dirty="0" smtClean="0"/>
              <a:t>School events </a:t>
            </a:r>
          </a:p>
          <a:p>
            <a:pPr marL="285750" indent="-285750">
              <a:buFont typeface="Wingdings" panose="05000000000000000000" pitchFamily="2" charset="2"/>
              <a:buChar char="§"/>
            </a:pPr>
            <a:r>
              <a:rPr lang="en-US" dirty="0" smtClean="0"/>
              <a:t>Faith based organization events</a:t>
            </a:r>
          </a:p>
          <a:p>
            <a:pPr marL="285750" indent="-285750">
              <a:buFont typeface="Wingdings" panose="05000000000000000000" pitchFamily="2" charset="2"/>
              <a:buChar char="§"/>
            </a:pPr>
            <a:endParaRPr lang="en-US" dirty="0" smtClean="0"/>
          </a:p>
          <a:p>
            <a:endParaRPr lang="en-US" dirty="0"/>
          </a:p>
        </p:txBody>
      </p:sp>
      <p:sp>
        <p:nvSpPr>
          <p:cNvPr id="2" name="TextBox 1"/>
          <p:cNvSpPr txBox="1"/>
          <p:nvPr/>
        </p:nvSpPr>
        <p:spPr>
          <a:xfrm>
            <a:off x="8940420" y="3703487"/>
            <a:ext cx="3065929" cy="769441"/>
          </a:xfrm>
          <a:prstGeom prst="rect">
            <a:avLst/>
          </a:prstGeom>
          <a:noFill/>
        </p:spPr>
        <p:txBody>
          <a:bodyPr wrap="square" rtlCol="0">
            <a:spAutoFit/>
          </a:bodyPr>
          <a:lstStyle/>
          <a:p>
            <a:r>
              <a:rPr lang="en-US" sz="4400" dirty="0">
                <a:solidFill>
                  <a:schemeClr val="accent2"/>
                </a:solidFill>
                <a:latin typeface="+mj-lt"/>
              </a:rPr>
              <a:t>Questions ?</a:t>
            </a:r>
            <a:endParaRPr lang="en-US" sz="4400" dirty="0">
              <a:latin typeface="+mj-lt"/>
            </a:endParaRPr>
          </a:p>
        </p:txBody>
      </p:sp>
      <p:pic>
        <p:nvPicPr>
          <p:cNvPr id="7" name="Content Placeholder 3"/>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609629" y="6266758"/>
            <a:ext cx="2859578" cy="477982"/>
          </a:xfrm>
          <a:prstGeom prst="rect">
            <a:avLst/>
          </a:prstGeom>
        </p:spPr>
      </p:pic>
    </p:spTree>
    <p:extLst>
      <p:ext uri="{BB962C8B-B14F-4D97-AF65-F5344CB8AC3E}">
        <p14:creationId xmlns:p14="http://schemas.microsoft.com/office/powerpoint/2010/main" val="724152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994A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61741" y="2562060"/>
            <a:ext cx="3753365" cy="1325563"/>
          </a:xfrm>
        </p:spPr>
        <p:txBody>
          <a:bodyPr>
            <a:normAutofit fontScale="90000"/>
          </a:bodyPr>
          <a:lstStyle/>
          <a:p>
            <a:pPr algn="ctr">
              <a:lnSpc>
                <a:spcPct val="125000"/>
              </a:lnSpc>
            </a:pPr>
            <a:r>
              <a:rPr lang="en-US" sz="5400" dirty="0" smtClean="0">
                <a:solidFill>
                  <a:schemeClr val="bg1"/>
                </a:solidFill>
                <a:latin typeface="Calvert MT" pitchFamily="2" charset="0"/>
              </a:rPr>
              <a:t>Networking &amp; Stretch Break</a:t>
            </a:r>
            <a:endParaRPr lang="en-US" sz="5400" dirty="0">
              <a:solidFill>
                <a:schemeClr val="bg1"/>
              </a:solidFill>
              <a:latin typeface="Calvert MT" pitchFamily="2" charset="0"/>
            </a:endParaRP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16183" y="287620"/>
            <a:ext cx="4637397" cy="587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0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994A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bg1"/>
                </a:solidFill>
                <a:latin typeface="Calvert MT" pitchFamily="2" charset="0"/>
              </a:rPr>
              <a:t>Cluster Updates</a:t>
            </a:r>
          </a:p>
        </p:txBody>
      </p:sp>
      <p:sp>
        <p:nvSpPr>
          <p:cNvPr id="3" name="Content Placeholder 2"/>
          <p:cNvSpPr>
            <a:spLocks noGrp="1"/>
          </p:cNvSpPr>
          <p:nvPr>
            <p:ph idx="1"/>
          </p:nvPr>
        </p:nvSpPr>
        <p:spPr/>
        <p:txBody>
          <a:bodyPr>
            <a:normAutofit/>
          </a:bodyPr>
          <a:lstStyle/>
          <a:p>
            <a:r>
              <a:rPr lang="en-US" sz="3600" dirty="0">
                <a:solidFill>
                  <a:schemeClr val="bg1"/>
                </a:solidFill>
                <a:latin typeface="Gotham" panose="02000604030000020004" pitchFamily="50" charset="0"/>
              </a:rPr>
              <a:t>Food Cluster </a:t>
            </a:r>
          </a:p>
          <a:p>
            <a:r>
              <a:rPr lang="en-US" sz="3600" dirty="0">
                <a:solidFill>
                  <a:schemeClr val="bg1"/>
                </a:solidFill>
                <a:latin typeface="Gotham" panose="02000604030000020004" pitchFamily="50" charset="0"/>
              </a:rPr>
              <a:t>Data Advisory</a:t>
            </a:r>
          </a:p>
          <a:p>
            <a:r>
              <a:rPr lang="en-US" sz="3600" dirty="0">
                <a:solidFill>
                  <a:schemeClr val="bg1"/>
                </a:solidFill>
                <a:latin typeface="Gotham" panose="02000604030000020004" pitchFamily="50" charset="0"/>
              </a:rPr>
              <a:t>Physical Activity and Behavioral Health </a:t>
            </a:r>
            <a:r>
              <a:rPr lang="en-US" sz="3600" dirty="0" smtClean="0">
                <a:solidFill>
                  <a:schemeClr val="bg1"/>
                </a:solidFill>
                <a:latin typeface="Gotham" panose="02000604030000020004" pitchFamily="50" charset="0"/>
              </a:rPr>
              <a:t>Clusters?</a:t>
            </a:r>
            <a:endParaRPr lang="en-US" sz="3600" dirty="0">
              <a:solidFill>
                <a:schemeClr val="bg1"/>
              </a:solidFill>
              <a:latin typeface="Gotham" panose="02000604030000020004" pitchFamily="50" charset="0"/>
            </a:endParaRP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505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994A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bg1"/>
                </a:solidFill>
                <a:latin typeface="Calvert MT" pitchFamily="2" charset="0"/>
              </a:rPr>
              <a:t>Focus Group Project</a:t>
            </a:r>
          </a:p>
        </p:txBody>
      </p:sp>
      <p:sp>
        <p:nvSpPr>
          <p:cNvPr id="3" name="Content Placeholder 2"/>
          <p:cNvSpPr>
            <a:spLocks noGrp="1"/>
          </p:cNvSpPr>
          <p:nvPr>
            <p:ph idx="1"/>
          </p:nvPr>
        </p:nvSpPr>
        <p:spPr/>
        <p:txBody>
          <a:bodyPr>
            <a:normAutofit/>
          </a:bodyPr>
          <a:lstStyle/>
          <a:p>
            <a:r>
              <a:rPr lang="en-US" sz="3600" dirty="0" smtClean="0">
                <a:solidFill>
                  <a:schemeClr val="bg1"/>
                </a:solidFill>
                <a:latin typeface="Gotham" panose="02000604030000020004" pitchFamily="50" charset="0"/>
              </a:rPr>
              <a:t>Four focus groups, two in each county</a:t>
            </a:r>
          </a:p>
          <a:p>
            <a:r>
              <a:rPr lang="en-US" sz="3600" dirty="0" smtClean="0">
                <a:solidFill>
                  <a:schemeClr val="bg1"/>
                </a:solidFill>
                <a:latin typeface="Gotham" panose="02000604030000020004" pitchFamily="50" charset="0"/>
              </a:rPr>
              <a:t>Target topic + audience + outcome</a:t>
            </a:r>
            <a:endParaRPr lang="en-US" sz="3600" dirty="0">
              <a:solidFill>
                <a:schemeClr val="bg1"/>
              </a:solidFill>
              <a:latin typeface="Gotham" panose="02000604030000020004" pitchFamily="50" charset="0"/>
            </a:endParaRP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157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Autofit/>
          </a:bodyPr>
          <a:lstStyle/>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b="1" i="1" dirty="0"/>
          </a:p>
          <a:p>
            <a:endParaRPr lang="en-US" sz="1800" dirty="0"/>
          </a:p>
          <a:p>
            <a:endParaRPr lang="en-US" sz="1800" b="1" dirty="0"/>
          </a:p>
          <a:p>
            <a:endParaRPr lang="en-US" sz="1800" b="1" dirty="0"/>
          </a:p>
        </p:txBody>
      </p:sp>
      <p:sp>
        <p:nvSpPr>
          <p:cNvPr id="10" name="Title 3"/>
          <p:cNvSpPr>
            <a:spLocks noGrp="1"/>
          </p:cNvSpPr>
          <p:nvPr>
            <p:ph type="title"/>
          </p:nvPr>
        </p:nvSpPr>
        <p:spPr>
          <a:xfrm>
            <a:off x="3951184" y="283983"/>
            <a:ext cx="7631217" cy="730642"/>
          </a:xfrm>
        </p:spPr>
        <p:txBody>
          <a:bodyPr vert="horz" lIns="91440" tIns="45720" rIns="91440" bIns="45720" rtlCol="0" anchor="ctr">
            <a:normAutofit/>
          </a:bodyPr>
          <a:lstStyle/>
          <a:p>
            <a:r>
              <a:rPr lang="en-US" sz="3200" b="1" baseline="6000" dirty="0">
                <a:solidFill>
                  <a:srgbClr val="B60225"/>
                </a:solidFill>
              </a:rPr>
              <a:t>SCC updates</a:t>
            </a:r>
          </a:p>
        </p:txBody>
      </p:sp>
      <p:pic>
        <p:nvPicPr>
          <p:cNvPr id="6" name="Picture 5"/>
          <p:cNvPicPr>
            <a:picLocks noChangeAspect="1"/>
          </p:cNvPicPr>
          <p:nvPr/>
        </p:nvPicPr>
        <p:blipFill>
          <a:blip r:embed="rId3"/>
          <a:stretch>
            <a:fillRect/>
          </a:stretch>
        </p:blipFill>
        <p:spPr>
          <a:xfrm>
            <a:off x="5802284" y="1145560"/>
            <a:ext cx="4865716" cy="1800212"/>
          </a:xfrm>
          <a:prstGeom prst="rect">
            <a:avLst/>
          </a:prstGeom>
        </p:spPr>
      </p:pic>
      <p:pic>
        <p:nvPicPr>
          <p:cNvPr id="8" name="Picture 7"/>
          <p:cNvPicPr>
            <a:picLocks noChangeAspect="1"/>
          </p:cNvPicPr>
          <p:nvPr/>
        </p:nvPicPr>
        <p:blipFill>
          <a:blip r:embed="rId4"/>
          <a:stretch>
            <a:fillRect/>
          </a:stretch>
        </p:blipFill>
        <p:spPr>
          <a:xfrm>
            <a:off x="4623082" y="3010119"/>
            <a:ext cx="3831346" cy="3305746"/>
          </a:xfrm>
          <a:prstGeom prst="rect">
            <a:avLst/>
          </a:prstGeom>
        </p:spPr>
      </p:pic>
      <p:pic>
        <p:nvPicPr>
          <p:cNvPr id="11" name="Picture 10"/>
          <p:cNvPicPr>
            <a:picLocks noChangeAspect="1"/>
          </p:cNvPicPr>
          <p:nvPr/>
        </p:nvPicPr>
        <p:blipFill>
          <a:blip r:embed="rId5"/>
          <a:stretch>
            <a:fillRect/>
          </a:stretch>
        </p:blipFill>
        <p:spPr>
          <a:xfrm>
            <a:off x="8565549" y="3046579"/>
            <a:ext cx="3395706" cy="3295660"/>
          </a:xfrm>
          <a:prstGeom prst="rect">
            <a:avLst/>
          </a:prstGeom>
        </p:spPr>
      </p:pic>
      <p:sp>
        <p:nvSpPr>
          <p:cNvPr id="7" name="TextBox 6"/>
          <p:cNvSpPr txBox="1"/>
          <p:nvPr/>
        </p:nvSpPr>
        <p:spPr>
          <a:xfrm>
            <a:off x="427568" y="1145560"/>
            <a:ext cx="7680960" cy="2154436"/>
          </a:xfrm>
          <a:prstGeom prst="rect">
            <a:avLst/>
          </a:prstGeom>
          <a:noFill/>
        </p:spPr>
        <p:txBody>
          <a:bodyPr wrap="square" rtlCol="0">
            <a:spAutoFit/>
          </a:bodyPr>
          <a:lstStyle/>
          <a:p>
            <a:pPr marL="342900" indent="-342900">
              <a:buClr>
                <a:srgbClr val="C00000"/>
              </a:buClr>
              <a:buFont typeface="Wingdings" panose="05000000000000000000" pitchFamily="2" charset="2"/>
              <a:buChar char="Ø"/>
            </a:pPr>
            <a:r>
              <a:rPr lang="en-US" sz="2400" b="1" u="sng" dirty="0" smtClean="0">
                <a:solidFill>
                  <a:prstClr val="black"/>
                </a:solidFill>
                <a:latin typeface="Helvetica" panose="020B0604020202020204" pitchFamily="34" charset="0"/>
                <a:cs typeface="Helvetica" panose="020B0604020202020204" pitchFamily="34" charset="0"/>
              </a:rPr>
              <a:t>SCC Community </a:t>
            </a:r>
            <a:r>
              <a:rPr lang="en-US" sz="2400" b="1" u="sng" dirty="0">
                <a:solidFill>
                  <a:prstClr val="black"/>
                </a:solidFill>
                <a:latin typeface="Helvetica" panose="020B0604020202020204" pitchFamily="34" charset="0"/>
                <a:cs typeface="Helvetica" panose="020B0604020202020204" pitchFamily="34" charset="0"/>
              </a:rPr>
              <a:t>Website: </a:t>
            </a:r>
            <a:endParaRPr lang="en-US" sz="2400" b="1" u="sng" dirty="0" smtClean="0">
              <a:solidFill>
                <a:prstClr val="black"/>
              </a:solidFill>
              <a:latin typeface="Helvetica" panose="020B0604020202020204" pitchFamily="34" charset="0"/>
              <a:cs typeface="Helvetica" panose="020B0604020202020204" pitchFamily="34" charset="0"/>
            </a:endParaRPr>
          </a:p>
          <a:p>
            <a:pPr>
              <a:buClr>
                <a:srgbClr val="C00000"/>
              </a:buClr>
            </a:pPr>
            <a:r>
              <a:rPr lang="en-US" sz="2200" b="1" dirty="0" smtClean="0">
                <a:solidFill>
                  <a:prstClr val="black"/>
                </a:solidFill>
                <a:latin typeface="Helvetica" panose="020B0604020202020204" pitchFamily="34" charset="0"/>
                <a:cs typeface="Helvetica" panose="020B0604020202020204" pitchFamily="34" charset="0"/>
                <a:hlinkClick r:id="rId6"/>
              </a:rPr>
              <a:t>www.suffolkcare.org/community</a:t>
            </a:r>
            <a:r>
              <a:rPr lang="en-US" sz="2200" b="1" dirty="0" smtClean="0">
                <a:solidFill>
                  <a:prstClr val="black"/>
                </a:solidFill>
                <a:latin typeface="Helvetica" panose="020B0604020202020204" pitchFamily="34" charset="0"/>
                <a:cs typeface="Helvetica" panose="020B0604020202020204" pitchFamily="34" charset="0"/>
              </a:rPr>
              <a:t> </a:t>
            </a:r>
          </a:p>
          <a:p>
            <a:pPr marL="800100" lvl="1" indent="-342900">
              <a:buClr>
                <a:srgbClr val="C00000"/>
              </a:buClr>
              <a:buFont typeface="Arial" panose="020B0604020202020204" pitchFamily="34" charset="0"/>
              <a:buChar char="•"/>
            </a:pPr>
            <a:r>
              <a:rPr lang="en-US" sz="2200" b="1" dirty="0" smtClean="0">
                <a:solidFill>
                  <a:prstClr val="black"/>
                </a:solidFill>
                <a:latin typeface="Helvetica" panose="020B0604020202020204" pitchFamily="34" charset="0"/>
                <a:cs typeface="Helvetica" panose="020B0604020202020204" pitchFamily="34" charset="0"/>
              </a:rPr>
              <a:t>Health Education Materials</a:t>
            </a:r>
          </a:p>
          <a:p>
            <a:pPr marL="800100" lvl="1" indent="-342900">
              <a:buClr>
                <a:srgbClr val="C00000"/>
              </a:buClr>
              <a:buFont typeface="Arial" panose="020B0604020202020204" pitchFamily="34" charset="0"/>
              <a:buChar char="•"/>
            </a:pPr>
            <a:r>
              <a:rPr lang="en-US" sz="2200" b="1" dirty="0" smtClean="0">
                <a:solidFill>
                  <a:prstClr val="black"/>
                </a:solidFill>
                <a:latin typeface="Helvetica" panose="020B0604020202020204" pitchFamily="34" charset="0"/>
                <a:cs typeface="Helvetica" panose="020B0604020202020204" pitchFamily="34" charset="0"/>
              </a:rPr>
              <a:t>Community Calendar</a:t>
            </a:r>
          </a:p>
          <a:p>
            <a:pPr marL="800100" lvl="1" indent="-342900">
              <a:buClr>
                <a:srgbClr val="C00000"/>
              </a:buClr>
              <a:buFont typeface="Arial" panose="020B0604020202020204" pitchFamily="34" charset="0"/>
              <a:buChar char="•"/>
            </a:pPr>
            <a:r>
              <a:rPr lang="en-US" sz="2200" b="1" dirty="0" smtClean="0">
                <a:solidFill>
                  <a:prstClr val="black"/>
                </a:solidFill>
                <a:latin typeface="Helvetica" panose="020B0604020202020204" pitchFamily="34" charset="0"/>
                <a:cs typeface="Helvetica" panose="020B0604020202020204" pitchFamily="34" charset="0"/>
              </a:rPr>
              <a:t>Health Resources</a:t>
            </a:r>
          </a:p>
          <a:p>
            <a:pPr marL="800100" lvl="1" indent="-342900">
              <a:buClr>
                <a:srgbClr val="C00000"/>
              </a:buClr>
              <a:buFont typeface="Arial" panose="020B0604020202020204" pitchFamily="34" charset="0"/>
              <a:buChar char="•"/>
            </a:pPr>
            <a:r>
              <a:rPr lang="en-US" sz="2200" b="1" dirty="0" smtClean="0">
                <a:solidFill>
                  <a:prstClr val="black"/>
                </a:solidFill>
                <a:latin typeface="Helvetica" panose="020B0604020202020204" pitchFamily="34" charset="0"/>
                <a:cs typeface="Helvetica" panose="020B0604020202020204" pitchFamily="34" charset="0"/>
              </a:rPr>
              <a:t>HITE </a:t>
            </a:r>
            <a:r>
              <a:rPr lang="en-US" sz="2200" b="1" dirty="0">
                <a:solidFill>
                  <a:prstClr val="black"/>
                </a:solidFill>
                <a:latin typeface="Helvetica" panose="020B0604020202020204" pitchFamily="34" charset="0"/>
                <a:cs typeface="Helvetica" panose="020B0604020202020204" pitchFamily="34" charset="0"/>
              </a:rPr>
              <a:t>Resource </a:t>
            </a:r>
            <a:r>
              <a:rPr lang="en-US" sz="2200" b="1" dirty="0" smtClean="0">
                <a:solidFill>
                  <a:prstClr val="black"/>
                </a:solidFill>
                <a:latin typeface="Helvetica" panose="020B0604020202020204" pitchFamily="34" charset="0"/>
                <a:cs typeface="Helvetica" panose="020B0604020202020204" pitchFamily="34" charset="0"/>
              </a:rPr>
              <a:t>Directory</a:t>
            </a:r>
          </a:p>
        </p:txBody>
      </p:sp>
      <p:pic>
        <p:nvPicPr>
          <p:cNvPr id="9" name="Picture 8"/>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0" y="4896124"/>
            <a:ext cx="3149600" cy="1456064"/>
          </a:xfrm>
          <a:prstGeom prst="rect">
            <a:avLst/>
          </a:prstGeom>
        </p:spPr>
      </p:pic>
      <p:sp>
        <p:nvSpPr>
          <p:cNvPr id="14" name="Text Placeholder 2"/>
          <p:cNvSpPr>
            <a:spLocks noGrp="1"/>
          </p:cNvSpPr>
          <p:nvPr>
            <p:ph type="body" sz="quarter" idx="14"/>
          </p:nvPr>
        </p:nvSpPr>
        <p:spPr>
          <a:xfrm>
            <a:off x="0" y="6388100"/>
            <a:ext cx="12192000" cy="469900"/>
          </a:xfrm>
        </p:spPr>
        <p:txBody>
          <a:bodyPr/>
          <a:lstStyle/>
          <a:p>
            <a:r>
              <a:rPr lang="en-US" dirty="0" smtClean="0"/>
              <a:t>1</a:t>
            </a:r>
            <a:endParaRPr lang="en-US" dirty="0"/>
          </a:p>
        </p:txBody>
      </p:sp>
    </p:spTree>
    <p:extLst>
      <p:ext uri="{BB962C8B-B14F-4D97-AF65-F5344CB8AC3E}">
        <p14:creationId xmlns:p14="http://schemas.microsoft.com/office/powerpoint/2010/main" val="2448220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09600" y="1182415"/>
            <a:ext cx="10972800" cy="5171090"/>
          </a:xfrm>
        </p:spPr>
        <p:txBody>
          <a:bodyPr anchor="ctr">
            <a:normAutofit fontScale="92500" lnSpcReduction="10000"/>
          </a:bodyPr>
          <a:lstStyle/>
          <a:p>
            <a:pPr marL="0" indent="0"/>
            <a:r>
              <a:rPr lang="en-US" b="1" dirty="0">
                <a:solidFill>
                  <a:prstClr val="black"/>
                </a:solidFill>
                <a:latin typeface="Microsoft Sans Serif" panose="020B0604020202020204" pitchFamily="34" charset="0"/>
                <a:cs typeface="Microsoft Sans Serif" panose="020B0604020202020204" pitchFamily="34" charset="0"/>
              </a:rPr>
              <a:t>NEW! </a:t>
            </a:r>
            <a:r>
              <a:rPr lang="en-US" b="1" dirty="0" smtClean="0">
                <a:solidFill>
                  <a:prstClr val="black"/>
                </a:solidFill>
                <a:latin typeface="Microsoft Sans Serif" panose="020B0604020202020204" pitchFamily="34" charset="0"/>
                <a:cs typeface="Microsoft Sans Serif" panose="020B0604020202020204" pitchFamily="34" charset="0"/>
              </a:rPr>
              <a:t>Community Bulletin </a:t>
            </a:r>
            <a:r>
              <a:rPr lang="en-US" b="1" dirty="0">
                <a:solidFill>
                  <a:prstClr val="black"/>
                </a:solidFill>
                <a:latin typeface="Microsoft Sans Serif" panose="020B0604020202020204" pitchFamily="34" charset="0"/>
                <a:cs typeface="Microsoft Sans Serif" panose="020B0604020202020204" pitchFamily="34" charset="0"/>
              </a:rPr>
              <a:t>Board </a:t>
            </a:r>
            <a:r>
              <a:rPr lang="en-US" dirty="0" smtClean="0">
                <a:solidFill>
                  <a:prstClr val="black"/>
                </a:solidFill>
                <a:latin typeface="Microsoft Sans Serif" panose="020B0604020202020204" pitchFamily="34" charset="0"/>
                <a:cs typeface="Microsoft Sans Serif" panose="020B0604020202020204" pitchFamily="34" charset="0"/>
              </a:rPr>
              <a:t>–</a:t>
            </a:r>
            <a:r>
              <a:rPr lang="en-US" sz="3900" u="sng" dirty="0" smtClean="0">
                <a:solidFill>
                  <a:srgbClr val="C00000"/>
                </a:solidFill>
                <a:latin typeface="Microsoft Sans Serif" panose="020B0604020202020204" pitchFamily="34" charset="0"/>
                <a:cs typeface="Microsoft Sans Serif" panose="020B0604020202020204" pitchFamily="34" charset="0"/>
              </a:rPr>
              <a:t>CommunityEngagement@stonybrookmedicine.edu</a:t>
            </a:r>
            <a:r>
              <a:rPr lang="en-US" sz="3900" dirty="0" smtClean="0">
                <a:solidFill>
                  <a:prstClr val="black"/>
                </a:solidFill>
                <a:latin typeface="Microsoft Sans Serif" panose="020B0604020202020204" pitchFamily="34" charset="0"/>
                <a:cs typeface="Microsoft Sans Serif" panose="020B0604020202020204" pitchFamily="34" charset="0"/>
              </a:rPr>
              <a:t> </a:t>
            </a:r>
            <a:endParaRPr lang="en-US" sz="3900" dirty="0">
              <a:solidFill>
                <a:prstClr val="black"/>
              </a:solidFill>
              <a:latin typeface="Microsoft Sans Serif" panose="020B0604020202020204" pitchFamily="34" charset="0"/>
              <a:cs typeface="Microsoft Sans Serif" panose="020B0604020202020204" pitchFamily="34" charset="0"/>
            </a:endParaRPr>
          </a:p>
          <a:p>
            <a:pPr marL="742950" lvl="1" indent="-285750" algn="l">
              <a:buFont typeface="Arial" panose="020B0604020202020204" pitchFamily="34" charset="0"/>
              <a:buChar char="•"/>
            </a:pPr>
            <a:r>
              <a:rPr lang="en-US" dirty="0">
                <a:solidFill>
                  <a:prstClr val="black"/>
                </a:solidFill>
                <a:latin typeface="Microsoft Sans Serif" panose="020B0604020202020204" pitchFamily="34" charset="0"/>
                <a:cs typeface="Microsoft Sans Serif" panose="020B0604020202020204" pitchFamily="34" charset="0"/>
                <a:hlinkClick r:id="rId3"/>
              </a:rPr>
              <a:t>www.suffolkcare.org/community/bulletin-board</a:t>
            </a:r>
            <a:r>
              <a:rPr lang="en-US" dirty="0">
                <a:solidFill>
                  <a:prstClr val="black"/>
                </a:solidFill>
                <a:latin typeface="Microsoft Sans Serif" panose="020B0604020202020204" pitchFamily="34" charset="0"/>
                <a:cs typeface="Microsoft Sans Serif" panose="020B0604020202020204" pitchFamily="34" charset="0"/>
              </a:rPr>
              <a:t> </a:t>
            </a:r>
          </a:p>
          <a:p>
            <a:pPr marL="742950" lvl="1" indent="-285750" algn="l">
              <a:buFont typeface="Arial" panose="020B0604020202020204" pitchFamily="34" charset="0"/>
              <a:buChar char="•"/>
            </a:pPr>
            <a:r>
              <a:rPr lang="en-US" dirty="0">
                <a:solidFill>
                  <a:prstClr val="black"/>
                </a:solidFill>
                <a:latin typeface="Microsoft Sans Serif" panose="020B0604020202020204" pitchFamily="34" charset="0"/>
                <a:cs typeface="Microsoft Sans Serif" panose="020B0604020202020204" pitchFamily="34" charset="0"/>
              </a:rPr>
              <a:t>Highlights ongoing neighborhood programs for:</a:t>
            </a:r>
          </a:p>
          <a:p>
            <a:pPr marL="1200150" lvl="2" indent="-285750" algn="l">
              <a:buFont typeface="Arial" panose="020B0604020202020204" pitchFamily="34" charset="0"/>
              <a:buChar char="•"/>
            </a:pPr>
            <a:r>
              <a:rPr lang="en-US" sz="1700" dirty="0">
                <a:solidFill>
                  <a:prstClr val="black"/>
                </a:solidFill>
                <a:latin typeface="Microsoft Sans Serif" panose="020B0604020202020204" pitchFamily="34" charset="0"/>
                <a:cs typeface="Microsoft Sans Serif" panose="020B0604020202020204" pitchFamily="34" charset="0"/>
              </a:rPr>
              <a:t>Trainings/Workshops</a:t>
            </a:r>
          </a:p>
          <a:p>
            <a:pPr marL="1200150" lvl="2" indent="-285750" algn="l">
              <a:buFont typeface="Arial" panose="020B0604020202020204" pitchFamily="34" charset="0"/>
              <a:buChar char="•"/>
            </a:pPr>
            <a:r>
              <a:rPr lang="en-US" sz="1700" dirty="0">
                <a:solidFill>
                  <a:prstClr val="black"/>
                </a:solidFill>
                <a:latin typeface="Microsoft Sans Serif" panose="020B0604020202020204" pitchFamily="34" charset="0"/>
                <a:cs typeface="Microsoft Sans Serif" panose="020B0604020202020204" pitchFamily="34" charset="0"/>
              </a:rPr>
              <a:t>Human Services</a:t>
            </a:r>
          </a:p>
          <a:p>
            <a:pPr marL="1200150" lvl="2" indent="-285750" algn="l">
              <a:buFont typeface="Arial" panose="020B0604020202020204" pitchFamily="34" charset="0"/>
              <a:buChar char="•"/>
            </a:pPr>
            <a:r>
              <a:rPr lang="en-US" sz="1700" dirty="0">
                <a:solidFill>
                  <a:prstClr val="black"/>
                </a:solidFill>
                <a:latin typeface="Microsoft Sans Serif" panose="020B0604020202020204" pitchFamily="34" charset="0"/>
                <a:cs typeface="Microsoft Sans Serif" panose="020B0604020202020204" pitchFamily="34" charset="0"/>
              </a:rPr>
              <a:t>Community Meetings</a:t>
            </a:r>
          </a:p>
          <a:p>
            <a:pPr marL="1200150" lvl="2" indent="-285750" algn="l">
              <a:buFont typeface="Arial" panose="020B0604020202020204" pitchFamily="34" charset="0"/>
              <a:buChar char="•"/>
            </a:pPr>
            <a:r>
              <a:rPr lang="en-US" sz="1700" dirty="0">
                <a:solidFill>
                  <a:prstClr val="black"/>
                </a:solidFill>
                <a:latin typeface="Microsoft Sans Serif" panose="020B0604020202020204" pitchFamily="34" charset="0"/>
                <a:cs typeface="Microsoft Sans Serif" panose="020B0604020202020204" pitchFamily="34" charset="0"/>
              </a:rPr>
              <a:t>Support Groups</a:t>
            </a:r>
          </a:p>
          <a:p>
            <a:pPr marL="1200150" lvl="2" indent="-285750" algn="l">
              <a:buFont typeface="Arial" panose="020B0604020202020204" pitchFamily="34" charset="0"/>
              <a:buChar char="•"/>
            </a:pPr>
            <a:r>
              <a:rPr lang="en-US" sz="1700" dirty="0">
                <a:solidFill>
                  <a:prstClr val="black"/>
                </a:solidFill>
                <a:latin typeface="Microsoft Sans Serif" panose="020B0604020202020204" pitchFamily="34" charset="0"/>
                <a:cs typeface="Microsoft Sans Serif" panose="020B0604020202020204" pitchFamily="34" charset="0"/>
              </a:rPr>
              <a:t>Community Education</a:t>
            </a:r>
          </a:p>
          <a:p>
            <a:pPr marL="0" lvl="2" indent="0" algn="l" defTabSz="914400" eaLnBrk="1" fontAlgn="auto" hangingPunct="1">
              <a:spcBef>
                <a:spcPts val="0"/>
              </a:spcBef>
              <a:spcAft>
                <a:spcPts val="0"/>
              </a:spcAft>
              <a:buClr>
                <a:srgbClr val="C00000"/>
              </a:buClr>
            </a:pPr>
            <a:endParaRPr lang="en-US" sz="2000" b="1" i="1" dirty="0" smtClean="0">
              <a:solidFill>
                <a:prstClr val="black"/>
              </a:solidFill>
              <a:latin typeface="Helvetica" panose="020B0604020202020204" pitchFamily="34" charset="0"/>
              <a:cs typeface="Helvetica" panose="020B0604020202020204" pitchFamily="34" charset="0"/>
            </a:endParaRPr>
          </a:p>
          <a:p>
            <a:pPr marL="346075" lvl="2" indent="0" algn="l" defTabSz="914400" eaLnBrk="1" fontAlgn="auto" hangingPunct="1">
              <a:spcBef>
                <a:spcPts val="0"/>
              </a:spcBef>
              <a:spcAft>
                <a:spcPts val="0"/>
              </a:spcAft>
              <a:buClr>
                <a:srgbClr val="C00000"/>
              </a:buClr>
            </a:pPr>
            <a:r>
              <a:rPr lang="en-US" sz="2000" b="1" i="1" dirty="0" smtClean="0">
                <a:solidFill>
                  <a:prstClr val="black"/>
                </a:solidFill>
                <a:latin typeface="Helvetica" panose="020B0604020202020204" pitchFamily="34" charset="0"/>
                <a:cs typeface="Helvetica" panose="020B0604020202020204" pitchFamily="34" charset="0"/>
              </a:rPr>
              <a:t>For </a:t>
            </a:r>
            <a:r>
              <a:rPr lang="en-US" sz="2000" b="1" i="1" dirty="0">
                <a:solidFill>
                  <a:prstClr val="black"/>
                </a:solidFill>
                <a:latin typeface="Helvetica" panose="020B0604020202020204" pitchFamily="34" charset="0"/>
                <a:cs typeface="Helvetica" panose="020B0604020202020204" pitchFamily="34" charset="0"/>
              </a:rPr>
              <a:t>more information, please contact:</a:t>
            </a:r>
          </a:p>
          <a:p>
            <a:pPr marL="346075" lvl="0" indent="0" algn="l" defTabSz="914400" eaLnBrk="1" fontAlgn="auto" hangingPunct="1">
              <a:spcBef>
                <a:spcPts val="0"/>
              </a:spcBef>
              <a:spcAft>
                <a:spcPts val="0"/>
              </a:spcAft>
              <a:buClr>
                <a:srgbClr val="C00000"/>
              </a:buClr>
            </a:pPr>
            <a:r>
              <a:rPr lang="en-US" sz="2000" i="1" dirty="0">
                <a:solidFill>
                  <a:prstClr val="black"/>
                </a:solidFill>
                <a:latin typeface="Helvetica" panose="020B0604020202020204" pitchFamily="34" charset="0"/>
                <a:cs typeface="Helvetica" panose="020B0604020202020204" pitchFamily="34" charset="0"/>
              </a:rPr>
              <a:t>Lyndsey </a:t>
            </a:r>
            <a:r>
              <a:rPr lang="en-US" sz="2000" i="1" dirty="0" smtClean="0">
                <a:solidFill>
                  <a:prstClr val="black"/>
                </a:solidFill>
                <a:latin typeface="Helvetica" panose="020B0604020202020204" pitchFamily="34" charset="0"/>
                <a:cs typeface="Helvetica" panose="020B0604020202020204" pitchFamily="34" charset="0"/>
              </a:rPr>
              <a:t>Clark or Sofia Gondal, </a:t>
            </a:r>
            <a:r>
              <a:rPr lang="en-US" sz="2000" i="1" dirty="0">
                <a:solidFill>
                  <a:prstClr val="black"/>
                </a:solidFill>
                <a:latin typeface="Helvetica" panose="020B0604020202020204" pitchFamily="34" charset="0"/>
                <a:cs typeface="Helvetica" panose="020B0604020202020204" pitchFamily="34" charset="0"/>
              </a:rPr>
              <a:t>Community Engagement </a:t>
            </a:r>
            <a:r>
              <a:rPr lang="en-US" sz="2000" i="1" dirty="0" smtClean="0">
                <a:solidFill>
                  <a:prstClr val="black"/>
                </a:solidFill>
                <a:latin typeface="Helvetica" panose="020B0604020202020204" pitchFamily="34" charset="0"/>
                <a:cs typeface="Helvetica" panose="020B0604020202020204" pitchFamily="34" charset="0"/>
              </a:rPr>
              <a:t>Liaisons</a:t>
            </a:r>
            <a:endParaRPr lang="en-US" sz="2000" i="1" dirty="0">
              <a:solidFill>
                <a:prstClr val="black"/>
              </a:solidFill>
              <a:latin typeface="Helvetica" panose="020B0604020202020204" pitchFamily="34" charset="0"/>
              <a:cs typeface="Helvetica" panose="020B0604020202020204" pitchFamily="34" charset="0"/>
            </a:endParaRPr>
          </a:p>
          <a:p>
            <a:pPr marL="346075" lvl="0" indent="0" algn="l" defTabSz="914400" eaLnBrk="1" fontAlgn="auto" hangingPunct="1">
              <a:spcBef>
                <a:spcPts val="0"/>
              </a:spcBef>
              <a:spcAft>
                <a:spcPts val="0"/>
              </a:spcAft>
              <a:buClr>
                <a:srgbClr val="C00000"/>
              </a:buClr>
            </a:pPr>
            <a:r>
              <a:rPr lang="en-US" sz="2000" i="1" dirty="0">
                <a:solidFill>
                  <a:prstClr val="black"/>
                </a:solidFill>
                <a:latin typeface="Helvetica" panose="020B0604020202020204" pitchFamily="34" charset="0"/>
                <a:cs typeface="Helvetica" panose="020B0604020202020204" pitchFamily="34" charset="0"/>
              </a:rPr>
              <a:t>Suffolk Care Collaborative</a:t>
            </a:r>
          </a:p>
          <a:p>
            <a:pPr marL="346075" lvl="0" indent="0" algn="l" defTabSz="914400" eaLnBrk="1" fontAlgn="auto" hangingPunct="1">
              <a:spcBef>
                <a:spcPts val="0"/>
              </a:spcBef>
              <a:spcAft>
                <a:spcPts val="0"/>
              </a:spcAft>
              <a:buClr>
                <a:srgbClr val="C00000"/>
              </a:buClr>
            </a:pPr>
            <a:r>
              <a:rPr lang="en-US" sz="2000" i="1" dirty="0">
                <a:solidFill>
                  <a:prstClr val="black"/>
                </a:solidFill>
                <a:latin typeface="Helvetica" panose="020B0604020202020204" pitchFamily="34" charset="0"/>
                <a:cs typeface="Helvetica" panose="020B0604020202020204" pitchFamily="34" charset="0"/>
              </a:rPr>
              <a:t>T: </a:t>
            </a:r>
            <a:r>
              <a:rPr lang="en-US" sz="2000" i="1" dirty="0" smtClean="0">
                <a:solidFill>
                  <a:prstClr val="black"/>
                </a:solidFill>
                <a:latin typeface="Helvetica" panose="020B0604020202020204" pitchFamily="34" charset="0"/>
                <a:cs typeface="Helvetica" panose="020B0604020202020204" pitchFamily="34" charset="0"/>
              </a:rPr>
              <a:t>631-638-1779 (Lyndsey) / 631-638-1349 (Sofia)</a:t>
            </a:r>
            <a:endParaRPr lang="en-US" sz="2000" i="1" dirty="0">
              <a:solidFill>
                <a:prstClr val="black"/>
              </a:solidFill>
              <a:latin typeface="Helvetica" panose="020B0604020202020204" pitchFamily="34" charset="0"/>
              <a:cs typeface="Helvetica" panose="020B0604020202020204" pitchFamily="34" charset="0"/>
            </a:endParaRPr>
          </a:p>
          <a:p>
            <a:pPr marL="346075" lvl="0" indent="0" algn="l" defTabSz="914400" eaLnBrk="1" fontAlgn="auto" hangingPunct="1">
              <a:spcBef>
                <a:spcPts val="0"/>
              </a:spcBef>
              <a:spcAft>
                <a:spcPts val="0"/>
              </a:spcAft>
              <a:buClr>
                <a:srgbClr val="C00000"/>
              </a:buClr>
            </a:pPr>
            <a:r>
              <a:rPr lang="en-US" sz="2000" i="1" dirty="0">
                <a:solidFill>
                  <a:prstClr val="black"/>
                </a:solidFill>
                <a:latin typeface="Helvetica" panose="020B0604020202020204" pitchFamily="34" charset="0"/>
                <a:cs typeface="Helvetica" panose="020B0604020202020204" pitchFamily="34" charset="0"/>
              </a:rPr>
              <a:t>E: </a:t>
            </a:r>
            <a:r>
              <a:rPr lang="en-US" sz="2000" i="1" dirty="0" smtClean="0">
                <a:solidFill>
                  <a:prstClr val="black"/>
                </a:solidFill>
                <a:latin typeface="Helvetica" panose="020B0604020202020204" pitchFamily="34" charset="0"/>
                <a:cs typeface="Helvetica" panose="020B0604020202020204" pitchFamily="34" charset="0"/>
                <a:hlinkClick r:id="rId4"/>
              </a:rPr>
              <a:t>Lyndsey.Clark@stonybrookmedicine.edu</a:t>
            </a:r>
            <a:r>
              <a:rPr lang="en-US" sz="2000" i="1" dirty="0">
                <a:solidFill>
                  <a:prstClr val="black"/>
                </a:solidFill>
                <a:latin typeface="Helvetica" panose="020B0604020202020204" pitchFamily="34" charset="0"/>
                <a:cs typeface="Helvetica" panose="020B0604020202020204" pitchFamily="34" charset="0"/>
              </a:rPr>
              <a:t> / </a:t>
            </a:r>
            <a:r>
              <a:rPr lang="en-US" sz="2000" i="1" dirty="0" smtClean="0">
                <a:solidFill>
                  <a:prstClr val="black"/>
                </a:solidFill>
                <a:latin typeface="Helvetica" panose="020B0604020202020204" pitchFamily="34" charset="0"/>
                <a:cs typeface="Helvetica" panose="020B0604020202020204" pitchFamily="34" charset="0"/>
                <a:hlinkClick r:id="rId5"/>
              </a:rPr>
              <a:t>sofia.gondal@stonybrookmedicine.edu</a:t>
            </a:r>
            <a:r>
              <a:rPr lang="en-US" sz="2000" i="1" dirty="0" smtClean="0">
                <a:solidFill>
                  <a:prstClr val="black"/>
                </a:solidFill>
                <a:latin typeface="Helvetica" panose="020B0604020202020204" pitchFamily="34" charset="0"/>
                <a:cs typeface="Helvetica" panose="020B0604020202020204" pitchFamily="34" charset="0"/>
              </a:rPr>
              <a:t> </a:t>
            </a:r>
            <a:endParaRPr lang="en-US" sz="2000" i="1" dirty="0">
              <a:solidFill>
                <a:prstClr val="black"/>
              </a:solidFill>
              <a:latin typeface="Helvetica" panose="020B0604020202020204" pitchFamily="34" charset="0"/>
              <a:cs typeface="Helvetica" panose="020B0604020202020204" pitchFamily="34" charset="0"/>
            </a:endParaRPr>
          </a:p>
        </p:txBody>
      </p:sp>
      <p:sp>
        <p:nvSpPr>
          <p:cNvPr id="4" name="Title 3"/>
          <p:cNvSpPr>
            <a:spLocks noGrp="1"/>
          </p:cNvSpPr>
          <p:nvPr>
            <p:ph type="title"/>
          </p:nvPr>
        </p:nvSpPr>
        <p:spPr/>
        <p:txBody>
          <a:bodyPr vert="horz" lIns="91440" tIns="45720" rIns="91440" bIns="45720" rtlCol="0" anchor="ctr">
            <a:normAutofit/>
          </a:bodyPr>
          <a:lstStyle/>
          <a:p>
            <a:r>
              <a:rPr lang="en-US" sz="3200" b="1" baseline="6000" dirty="0" smtClean="0">
                <a:solidFill>
                  <a:srgbClr val="B60225"/>
                </a:solidFill>
              </a:rPr>
              <a:t>SCC updates</a:t>
            </a:r>
            <a:endParaRPr lang="en-US" sz="3200" b="1" baseline="6000" dirty="0">
              <a:solidFill>
                <a:srgbClr val="B60225"/>
              </a:solidFill>
            </a:endParaRPr>
          </a:p>
        </p:txBody>
      </p:sp>
      <p:sp>
        <p:nvSpPr>
          <p:cNvPr id="5" name="Text Placeholder 2"/>
          <p:cNvSpPr>
            <a:spLocks noGrp="1"/>
          </p:cNvSpPr>
          <p:nvPr>
            <p:ph type="body" sz="quarter" idx="14"/>
          </p:nvPr>
        </p:nvSpPr>
        <p:spPr>
          <a:xfrm>
            <a:off x="0" y="6380212"/>
            <a:ext cx="12192000" cy="469900"/>
          </a:xfrm>
        </p:spPr>
        <p:txBody>
          <a:bodyPr/>
          <a:lstStyle/>
          <a:p>
            <a:r>
              <a:rPr lang="en-US" dirty="0" smtClean="0"/>
              <a:t>2</a:t>
            </a:r>
            <a:endParaRPr lang="en-US" dirty="0"/>
          </a:p>
        </p:txBody>
      </p:sp>
    </p:spTree>
    <p:extLst>
      <p:ext uri="{BB962C8B-B14F-4D97-AF65-F5344CB8AC3E}">
        <p14:creationId xmlns:p14="http://schemas.microsoft.com/office/powerpoint/2010/main" val="3505718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3</a:t>
            </a:r>
            <a:endParaRPr lang="en-US" dirty="0"/>
          </a:p>
        </p:txBody>
      </p:sp>
      <p:pic>
        <p:nvPicPr>
          <p:cNvPr id="5" name="Picture 4"/>
          <p:cNvPicPr>
            <a:picLocks noChangeAspect="1"/>
          </p:cNvPicPr>
          <p:nvPr/>
        </p:nvPicPr>
        <p:blipFill>
          <a:blip r:embed="rId2"/>
          <a:stretch>
            <a:fillRect/>
          </a:stretch>
        </p:blipFill>
        <p:spPr>
          <a:xfrm>
            <a:off x="2324021" y="1403177"/>
            <a:ext cx="7148004" cy="4588482"/>
          </a:xfrm>
          <a:prstGeom prst="rect">
            <a:avLst/>
          </a:prstGeom>
        </p:spPr>
      </p:pic>
      <p:sp>
        <p:nvSpPr>
          <p:cNvPr id="6" name="Title 3"/>
          <p:cNvSpPr>
            <a:spLocks noGrp="1"/>
          </p:cNvSpPr>
          <p:nvPr>
            <p:ph type="title"/>
          </p:nvPr>
        </p:nvSpPr>
        <p:spPr>
          <a:xfrm>
            <a:off x="3951184" y="283983"/>
            <a:ext cx="7631217" cy="730642"/>
          </a:xfrm>
        </p:spPr>
        <p:txBody>
          <a:bodyPr vert="horz" lIns="91440" tIns="45720" rIns="91440" bIns="45720" rtlCol="0" anchor="ctr">
            <a:normAutofit/>
          </a:bodyPr>
          <a:lstStyle/>
          <a:p>
            <a:r>
              <a:rPr lang="en-US" sz="3200" b="1" baseline="6000" dirty="0" smtClean="0">
                <a:solidFill>
                  <a:srgbClr val="B60225"/>
                </a:solidFill>
              </a:rPr>
              <a:t>SCC updates</a:t>
            </a:r>
            <a:endParaRPr lang="en-US" sz="3200" b="1" baseline="6000" dirty="0">
              <a:solidFill>
                <a:srgbClr val="B60225"/>
              </a:solidFill>
            </a:endParaRPr>
          </a:p>
        </p:txBody>
      </p:sp>
    </p:spTree>
    <p:extLst>
      <p:ext uri="{BB962C8B-B14F-4D97-AF65-F5344CB8AC3E}">
        <p14:creationId xmlns:p14="http://schemas.microsoft.com/office/powerpoint/2010/main" val="640692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994A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bg1"/>
                </a:solidFill>
                <a:latin typeface="Calvert MT" pitchFamily="2" charset="0"/>
              </a:rPr>
              <a:t>Welcome</a:t>
            </a:r>
            <a:endParaRPr lang="en-US" sz="5400" dirty="0">
              <a:solidFill>
                <a:schemeClr val="bg1"/>
              </a:solidFill>
              <a:latin typeface="Calvert MT" pitchFamily="2" charset="0"/>
            </a:endParaRPr>
          </a:p>
        </p:txBody>
      </p:sp>
      <p:sp>
        <p:nvSpPr>
          <p:cNvPr id="3" name="Content Placeholder 2"/>
          <p:cNvSpPr>
            <a:spLocks noGrp="1"/>
          </p:cNvSpPr>
          <p:nvPr>
            <p:ph idx="1"/>
          </p:nvPr>
        </p:nvSpPr>
        <p:spPr/>
        <p:txBody>
          <a:bodyPr>
            <a:normAutofit/>
          </a:bodyPr>
          <a:lstStyle/>
          <a:p>
            <a:r>
              <a:rPr lang="en-US" sz="3600" dirty="0">
                <a:solidFill>
                  <a:schemeClr val="bg1"/>
                </a:solidFill>
                <a:latin typeface="Gotham" panose="02000604030000020004" pitchFamily="50" charset="0"/>
              </a:rPr>
              <a:t>Program Manager, Katie Feerick</a:t>
            </a:r>
            <a:br>
              <a:rPr lang="en-US" sz="3600" dirty="0">
                <a:solidFill>
                  <a:schemeClr val="bg1"/>
                </a:solidFill>
                <a:latin typeface="Gotham" panose="02000604030000020004" pitchFamily="50" charset="0"/>
              </a:rPr>
            </a:br>
            <a:r>
              <a:rPr lang="en-US" sz="3600" dirty="0">
                <a:solidFill>
                  <a:schemeClr val="bg1"/>
                </a:solidFill>
                <a:latin typeface="Gotham" panose="02000604030000020004" pitchFamily="50" charset="0"/>
              </a:rPr>
              <a:t>kfeerick@nshc.org</a:t>
            </a:r>
            <a:br>
              <a:rPr lang="en-US" sz="3600" dirty="0">
                <a:solidFill>
                  <a:schemeClr val="bg1"/>
                </a:solidFill>
                <a:latin typeface="Gotham" panose="02000604030000020004" pitchFamily="50" charset="0"/>
              </a:rPr>
            </a:br>
            <a:r>
              <a:rPr lang="en-US" sz="3600" dirty="0">
                <a:solidFill>
                  <a:schemeClr val="bg1"/>
                </a:solidFill>
                <a:latin typeface="Gotham" panose="02000604030000020004" pitchFamily="50" charset="0"/>
              </a:rPr>
              <a:t>(631)257-6959</a:t>
            </a:r>
          </a:p>
          <a:p>
            <a:endParaRPr lang="en-US" sz="3600" dirty="0">
              <a:solidFill>
                <a:schemeClr val="bg1"/>
              </a:solidFill>
              <a:latin typeface="Gotham" panose="02000604030000020004" pitchFamily="50" charset="0"/>
            </a:endParaRPr>
          </a:p>
        </p:txBody>
      </p:sp>
      <p:sp>
        <p:nvSpPr>
          <p:cNvPr id="4" name="Rectangle 3"/>
          <p:cNvSpPr/>
          <p:nvPr/>
        </p:nvSpPr>
        <p:spPr>
          <a:xfrm>
            <a:off x="-85106" y="6412159"/>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433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09600" y="1135117"/>
            <a:ext cx="10972800" cy="5180283"/>
          </a:xfrm>
        </p:spPr>
        <p:txBody>
          <a:bodyPr anchor="ctr">
            <a:normAutofit lnSpcReduction="10000"/>
          </a:bodyPr>
          <a:lstStyle/>
          <a:p>
            <a:pPr marL="0" indent="0" algn="l"/>
            <a:endParaRPr lang="en-US" sz="2800" b="1" dirty="0" smtClean="0"/>
          </a:p>
          <a:p>
            <a:pPr marL="342900" indent="-342900" algn="l">
              <a:buFont typeface="Wingdings" panose="05000000000000000000" pitchFamily="2" charset="2"/>
              <a:buChar char="Ø"/>
            </a:pPr>
            <a:r>
              <a:rPr lang="en-US" sz="2600" b="1" dirty="0" smtClean="0"/>
              <a:t>Faith Clergy Breakfast - </a:t>
            </a:r>
            <a:r>
              <a:rPr lang="en-US" sz="2800" dirty="0"/>
              <a:t>Suffolk County Executive Steve </a:t>
            </a:r>
            <a:r>
              <a:rPr lang="en-US" sz="2800" dirty="0" err="1"/>
              <a:t>Bellone</a:t>
            </a:r>
            <a:r>
              <a:rPr lang="en-US" sz="2800" dirty="0"/>
              <a:t> and the Office of Minority </a:t>
            </a:r>
            <a:r>
              <a:rPr lang="en-US" sz="2800" dirty="0" smtClean="0"/>
              <a:t>Affairs, in </a:t>
            </a:r>
            <a:r>
              <a:rPr lang="en-US" sz="2800" dirty="0"/>
              <a:t>collaboration with Suffolk Care Collaborative </a:t>
            </a:r>
            <a:r>
              <a:rPr lang="en-US" sz="2800" dirty="0" smtClean="0"/>
              <a:t>and</a:t>
            </a:r>
            <a:r>
              <a:rPr lang="en-US" sz="2800" dirty="0"/>
              <a:t> Office of Minority </a:t>
            </a:r>
            <a:r>
              <a:rPr lang="en-US" sz="2800" dirty="0" smtClean="0"/>
              <a:t>Health hosted the </a:t>
            </a:r>
            <a:r>
              <a:rPr lang="en-US" sz="2800" dirty="0"/>
              <a:t>clergy breakfast </a:t>
            </a:r>
            <a:r>
              <a:rPr lang="en-US" sz="2800" b="1" i="1" dirty="0"/>
              <a:t>The Health Crisis in Our Communities: Opportunities to Improve Health &amp; </a:t>
            </a:r>
            <a:r>
              <a:rPr lang="en-US" sz="2800" b="1" i="1" dirty="0" smtClean="0"/>
              <a:t>Wellness</a:t>
            </a:r>
          </a:p>
          <a:p>
            <a:pPr marL="342900" indent="-342900" algn="l">
              <a:buFont typeface="Wingdings" panose="05000000000000000000" pitchFamily="2" charset="2"/>
              <a:buChar char="Ø"/>
            </a:pPr>
            <a:endParaRPr lang="en-US" sz="2800" b="1" i="1" dirty="0"/>
          </a:p>
          <a:p>
            <a:pPr marL="342900" indent="-342900" algn="l">
              <a:buFont typeface="Wingdings" panose="05000000000000000000" pitchFamily="2" charset="2"/>
              <a:buChar char="Ø"/>
            </a:pPr>
            <a:r>
              <a:rPr lang="en-US" sz="2600" b="1" dirty="0" smtClean="0"/>
              <a:t>DSRIP </a:t>
            </a:r>
            <a:r>
              <a:rPr lang="en-US" sz="2600" b="1" dirty="0"/>
              <a:t>Learning </a:t>
            </a:r>
            <a:r>
              <a:rPr lang="en-US" sz="2600" b="1" dirty="0" smtClean="0"/>
              <a:t>Symposium – </a:t>
            </a:r>
            <a:r>
              <a:rPr lang="en-US" sz="2800" dirty="0"/>
              <a:t>The </a:t>
            </a:r>
            <a:r>
              <a:rPr lang="en-US" sz="2800" dirty="0" smtClean="0"/>
              <a:t>Suffolk Care Collaborative, Nassau Queens PPS </a:t>
            </a:r>
            <a:r>
              <a:rPr lang="en-US" sz="2800" dirty="0"/>
              <a:t>and </a:t>
            </a:r>
            <a:r>
              <a:rPr lang="en-US" sz="2800" dirty="0" smtClean="0"/>
              <a:t>Long Island Health </a:t>
            </a:r>
            <a:r>
              <a:rPr lang="en-US" sz="2800" dirty="0" err="1" smtClean="0"/>
              <a:t>Collaborative’s</a:t>
            </a:r>
            <a:r>
              <a:rPr lang="en-US" sz="2800" dirty="0" smtClean="0"/>
              <a:t> work in Cultural Competency and Health Literacy </a:t>
            </a:r>
            <a:r>
              <a:rPr lang="en-US" sz="2800" smtClean="0"/>
              <a:t>initiatives were presented </a:t>
            </a:r>
            <a:r>
              <a:rPr lang="en-US" sz="2800" dirty="0" smtClean="0"/>
              <a:t>through the “Bridging </a:t>
            </a:r>
            <a:r>
              <a:rPr lang="en-US" sz="2800" dirty="0"/>
              <a:t>the Gap to Deliver Culturally Competent, Health Literate Care” </a:t>
            </a:r>
            <a:r>
              <a:rPr lang="en-US" sz="2800" dirty="0" smtClean="0"/>
              <a:t>poster</a:t>
            </a:r>
            <a:endParaRPr lang="en-US" sz="2800" b="1" dirty="0"/>
          </a:p>
        </p:txBody>
      </p:sp>
      <p:sp>
        <p:nvSpPr>
          <p:cNvPr id="4" name="Title 3"/>
          <p:cNvSpPr>
            <a:spLocks noGrp="1"/>
          </p:cNvSpPr>
          <p:nvPr>
            <p:ph type="title"/>
          </p:nvPr>
        </p:nvSpPr>
        <p:spPr/>
        <p:txBody>
          <a:bodyPr vert="horz" lIns="91440" tIns="45720" rIns="91440" bIns="45720" rtlCol="0" anchor="ctr">
            <a:normAutofit/>
          </a:bodyPr>
          <a:lstStyle/>
          <a:p>
            <a:r>
              <a:rPr lang="en-US" sz="3200" b="1" baseline="6000" dirty="0" smtClean="0">
                <a:solidFill>
                  <a:srgbClr val="B60225"/>
                </a:solidFill>
              </a:rPr>
              <a:t>SCC updates</a:t>
            </a:r>
            <a:endParaRPr lang="en-US" sz="3200" b="1" baseline="6000" dirty="0">
              <a:solidFill>
                <a:srgbClr val="B60225"/>
              </a:solidFill>
            </a:endParaRPr>
          </a:p>
        </p:txBody>
      </p:sp>
      <p:sp>
        <p:nvSpPr>
          <p:cNvPr id="6" name="Text Placeholder 2"/>
          <p:cNvSpPr>
            <a:spLocks noGrp="1"/>
          </p:cNvSpPr>
          <p:nvPr>
            <p:ph type="body" sz="quarter" idx="14"/>
          </p:nvPr>
        </p:nvSpPr>
        <p:spPr>
          <a:xfrm>
            <a:off x="0" y="6380212"/>
            <a:ext cx="12192000" cy="469900"/>
          </a:xfrm>
        </p:spPr>
        <p:txBody>
          <a:bodyPr/>
          <a:lstStyle/>
          <a:p>
            <a:r>
              <a:rPr lang="en-US" dirty="0" smtClean="0"/>
              <a:t>4</a:t>
            </a:r>
            <a:endParaRPr lang="en-US" dirty="0"/>
          </a:p>
        </p:txBody>
      </p:sp>
    </p:spTree>
    <p:extLst>
      <p:ext uri="{BB962C8B-B14F-4D97-AF65-F5344CB8AC3E}">
        <p14:creationId xmlns:p14="http://schemas.microsoft.com/office/powerpoint/2010/main" val="456475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Flowchart: Delay 7"/>
          <p:cNvSpPr/>
          <p:nvPr/>
        </p:nvSpPr>
        <p:spPr>
          <a:xfrm>
            <a:off x="1524000" y="857250"/>
            <a:ext cx="4572000" cy="5143500"/>
          </a:xfrm>
          <a:prstGeom prst="flowChartDelay">
            <a:avLst/>
          </a:prstGeom>
          <a:gradFill flip="none" rotWithShape="1">
            <a:gsLst>
              <a:gs pos="0">
                <a:srgbClr val="2E6CB8">
                  <a:shade val="30000"/>
                  <a:satMod val="115000"/>
                </a:srgbClr>
              </a:gs>
              <a:gs pos="50000">
                <a:srgbClr val="2E6CB8">
                  <a:shade val="67500"/>
                  <a:satMod val="115000"/>
                </a:srgbClr>
              </a:gs>
              <a:gs pos="100000">
                <a:srgbClr val="2E6CB8">
                  <a:shade val="100000"/>
                  <a:satMod val="115000"/>
                </a:srgbClr>
              </a:gs>
            </a:gsLst>
            <a:lin ang="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3000" b="1" dirty="0">
                <a:solidFill>
                  <a:schemeClr val="bg1"/>
                </a:solidFill>
                <a:latin typeface="Helvetica" pitchFamily="34" charset="0"/>
              </a:rPr>
              <a:t>Long Island Health Collaborative </a:t>
            </a:r>
          </a:p>
          <a:p>
            <a:pPr lvl="1"/>
            <a:r>
              <a:rPr lang="en-US" sz="3000" b="1" dirty="0">
                <a:solidFill>
                  <a:schemeClr val="bg1"/>
                </a:solidFill>
                <a:latin typeface="Helvetica" pitchFamily="34" charset="0"/>
              </a:rPr>
              <a:t>February 14, 2018</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2541" y="1857545"/>
            <a:ext cx="3448050" cy="3142913"/>
          </a:xfrm>
          <a:prstGeom prst="rect">
            <a:avLst/>
          </a:prstGeom>
        </p:spPr>
      </p:pic>
      <p:sp>
        <p:nvSpPr>
          <p:cNvPr id="13" name="Slide Number Placeholder 12"/>
          <p:cNvSpPr>
            <a:spLocks noGrp="1"/>
          </p:cNvSpPr>
          <p:nvPr>
            <p:ph type="sldNum" sz="quarter" idx="12"/>
          </p:nvPr>
        </p:nvSpPr>
        <p:spPr>
          <a:xfrm>
            <a:off x="8534400" y="5726907"/>
            <a:ext cx="2133600" cy="273844"/>
          </a:xfrm>
        </p:spPr>
        <p:txBody>
          <a:bodyPr/>
          <a:lstStyle/>
          <a:p>
            <a:fld id="{4FAB73BC-B049-4115-A692-8D63A059BFB8}" type="slidenum">
              <a:rPr lang="en-US" smtClean="0">
                <a:latin typeface="Helvetica" pitchFamily="34" charset="0"/>
              </a:rPr>
              <a:t>21</a:t>
            </a:fld>
            <a:endParaRPr lang="en-US" dirty="0">
              <a:latin typeface="Helvetica" pitchFamily="34" charset="0"/>
            </a:endParaRPr>
          </a:p>
        </p:txBody>
      </p:sp>
    </p:spTree>
    <p:extLst>
      <p:ext uri="{BB962C8B-B14F-4D97-AF65-F5344CB8AC3E}">
        <p14:creationId xmlns:p14="http://schemas.microsoft.com/office/powerpoint/2010/main" val="619698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NQP FOCUS </a:t>
            </a:r>
          </a:p>
        </p:txBody>
      </p:sp>
      <p:sp>
        <p:nvSpPr>
          <p:cNvPr id="3" name="Content Placeholder 2"/>
          <p:cNvSpPr>
            <a:spLocks noGrp="1"/>
          </p:cNvSpPr>
          <p:nvPr>
            <p:ph idx="1"/>
          </p:nvPr>
        </p:nvSpPr>
        <p:spPr>
          <a:xfrm>
            <a:off x="1981200" y="1219201"/>
            <a:ext cx="8229600" cy="4074253"/>
          </a:xfrm>
          <a:ln>
            <a:solidFill>
              <a:schemeClr val="accent1"/>
            </a:solidFill>
          </a:ln>
        </p:spPr>
        <p:txBody>
          <a:bodyPr>
            <a:normAutofit/>
          </a:bodyPr>
          <a:lstStyle/>
          <a:p>
            <a:pPr>
              <a:lnSpc>
                <a:spcPct val="150000"/>
              </a:lnSpc>
              <a:buFont typeface="Wingdings" panose="05000000000000000000" pitchFamily="2" charset="2"/>
              <a:buChar char="§"/>
            </a:pPr>
            <a:r>
              <a:rPr lang="en-US" sz="2600" b="1" dirty="0">
                <a:latin typeface="+mn-lt"/>
              </a:rPr>
              <a:t>Focus Transition from </a:t>
            </a:r>
          </a:p>
          <a:p>
            <a:pPr marL="942975" lvl="3" indent="0">
              <a:lnSpc>
                <a:spcPct val="150000"/>
              </a:lnSpc>
              <a:buNone/>
            </a:pPr>
            <a:r>
              <a:rPr lang="en-US" sz="2600" b="1" dirty="0">
                <a:latin typeface="+mn-lt"/>
              </a:rPr>
              <a:t>Project Implementation </a:t>
            </a:r>
            <a:r>
              <a:rPr lang="en-US" sz="2600" b="1" dirty="0">
                <a:latin typeface="+mn-lt"/>
                <a:sym typeface="Wingdings" panose="05000000000000000000" pitchFamily="2" charset="2"/>
              </a:rPr>
              <a:t></a:t>
            </a:r>
            <a:r>
              <a:rPr lang="en-US" sz="2600" b="1" dirty="0">
                <a:latin typeface="+mn-lt"/>
              </a:rPr>
              <a:t>Performance Reporting</a:t>
            </a:r>
          </a:p>
          <a:p>
            <a:pPr>
              <a:lnSpc>
                <a:spcPct val="150000"/>
              </a:lnSpc>
              <a:buFont typeface="Wingdings" panose="05000000000000000000" pitchFamily="2" charset="2"/>
              <a:buChar char="§"/>
            </a:pPr>
            <a:r>
              <a:rPr lang="en-US" sz="2600" b="1" dirty="0">
                <a:latin typeface="+mn-lt"/>
              </a:rPr>
              <a:t>Lessons Learned - Hindsight is 20/20</a:t>
            </a:r>
          </a:p>
          <a:p>
            <a:pPr>
              <a:lnSpc>
                <a:spcPct val="150000"/>
              </a:lnSpc>
              <a:buFont typeface="Wingdings" panose="05000000000000000000" pitchFamily="2" charset="2"/>
              <a:buChar char="§"/>
            </a:pPr>
            <a:r>
              <a:rPr lang="en-US" sz="2600" b="1" dirty="0">
                <a:latin typeface="+mn-lt"/>
              </a:rPr>
              <a:t>Key: Data analytics </a:t>
            </a:r>
          </a:p>
          <a:p>
            <a:pPr>
              <a:lnSpc>
                <a:spcPct val="150000"/>
              </a:lnSpc>
              <a:buFont typeface="Wingdings" panose="05000000000000000000" pitchFamily="2" charset="2"/>
              <a:buChar char="§"/>
            </a:pPr>
            <a:r>
              <a:rPr lang="en-US" sz="2600" b="1" dirty="0">
                <a:latin typeface="+mn-lt"/>
              </a:rPr>
              <a:t>Performance Transparency utilizing NQP Website </a:t>
            </a:r>
          </a:p>
          <a:p>
            <a:pPr marL="0" indent="0">
              <a:lnSpc>
                <a:spcPct val="200000"/>
              </a:lnSpc>
              <a:buNone/>
            </a:pPr>
            <a:endParaRPr lang="en-US" b="1" dirty="0">
              <a:latin typeface="+mn-lt"/>
            </a:endParaRPr>
          </a:p>
        </p:txBody>
      </p:sp>
      <p:sp>
        <p:nvSpPr>
          <p:cNvPr id="4" name="Date Placeholder 3"/>
          <p:cNvSpPr>
            <a:spLocks noGrp="1"/>
          </p:cNvSpPr>
          <p:nvPr>
            <p:ph type="dt" sz="half" idx="10"/>
          </p:nvPr>
        </p:nvSpPr>
        <p:spPr/>
        <p:txBody>
          <a:bodyPr/>
          <a:lstStyle/>
          <a:p>
            <a:r>
              <a:rPr lang="en-US"/>
              <a:t>8/3/2017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22</a:t>
            </a:fld>
            <a:endParaRPr lang="en-US" dirty="0"/>
          </a:p>
        </p:txBody>
      </p:sp>
      <p:pic>
        <p:nvPicPr>
          <p:cNvPr id="7" name="Picture 6">
            <a:extLst>
              <a:ext uri="{FF2B5EF4-FFF2-40B4-BE49-F238E27FC236}">
                <a16:creationId xmlns:a16="http://schemas.microsoft.com/office/drawing/2014/main" xmlns="" id="{1D47E849-80D1-48BF-B5C5-E6D2E4D95B96}"/>
              </a:ext>
            </a:extLst>
          </p:cNvPr>
          <p:cNvPicPr>
            <a:picLocks noChangeAspect="1"/>
          </p:cNvPicPr>
          <p:nvPr/>
        </p:nvPicPr>
        <p:blipFill>
          <a:blip r:embed="rId2"/>
          <a:stretch>
            <a:fillRect/>
          </a:stretch>
        </p:blipFill>
        <p:spPr>
          <a:xfrm>
            <a:off x="2690070" y="0"/>
            <a:ext cx="1720208" cy="914400"/>
          </a:xfrm>
          <a:prstGeom prst="rect">
            <a:avLst/>
          </a:prstGeom>
          <a:ln>
            <a:solidFill>
              <a:schemeClr val="tx2">
                <a:lumMod val="60000"/>
                <a:lumOff val="40000"/>
              </a:schemeClr>
            </a:solidFill>
          </a:ln>
        </p:spPr>
      </p:pic>
    </p:spTree>
    <p:extLst>
      <p:ext uri="{BB962C8B-B14F-4D97-AF65-F5344CB8AC3E}">
        <p14:creationId xmlns:p14="http://schemas.microsoft.com/office/powerpoint/2010/main" val="2633614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CBO </a:t>
            </a:r>
            <a:r>
              <a:rPr lang="en-US" b="1" dirty="0" smtClean="0"/>
              <a:t>INNOVATION FUND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23</a:t>
            </a:fld>
            <a:endParaRPr lang="en-US" dirty="0"/>
          </a:p>
        </p:txBody>
      </p:sp>
      <p:sp>
        <p:nvSpPr>
          <p:cNvPr id="3" name="Content Placeholder 2"/>
          <p:cNvSpPr>
            <a:spLocks noGrp="1"/>
          </p:cNvSpPr>
          <p:nvPr>
            <p:ph idx="1"/>
          </p:nvPr>
        </p:nvSpPr>
        <p:spPr>
          <a:xfrm>
            <a:off x="1981200" y="2776330"/>
            <a:ext cx="8229600" cy="2668880"/>
          </a:xfrm>
          <a:ln>
            <a:solidFill>
              <a:schemeClr val="accent1"/>
            </a:solidFill>
          </a:ln>
        </p:spPr>
        <p:txBody>
          <a:bodyPr>
            <a:normAutofit lnSpcReduction="10000"/>
          </a:bodyPr>
          <a:lstStyle/>
          <a:p>
            <a:r>
              <a:rPr lang="en-US" sz="2000" b="1" dirty="0">
                <a:latin typeface="+mn-lt"/>
              </a:rPr>
              <a:t>NQP successfully attained contracting goal on December 26,  2017</a:t>
            </a:r>
          </a:p>
          <a:p>
            <a:r>
              <a:rPr lang="en-US" sz="2000" b="1" dirty="0">
                <a:latin typeface="+mn-lt"/>
              </a:rPr>
              <a:t>Phase 1 of the Innovation Fund </a:t>
            </a:r>
          </a:p>
          <a:p>
            <a:pPr lvl="1"/>
            <a:r>
              <a:rPr lang="en-US" sz="2000" b="1" dirty="0">
                <a:latin typeface="+mn-lt"/>
              </a:rPr>
              <a:t> CBOs are required to hold a Health Forum that aligns with DSRIP efforts and their community needs </a:t>
            </a:r>
          </a:p>
          <a:p>
            <a:pPr lvl="1"/>
            <a:r>
              <a:rPr lang="en-US" sz="2000" b="1" dirty="0">
                <a:latin typeface="+mn-lt"/>
              </a:rPr>
              <a:t>CBOs that perform well during Phase 1 are then considered for Phase 2</a:t>
            </a:r>
          </a:p>
          <a:p>
            <a:r>
              <a:rPr lang="en-US" sz="2000" b="1" dirty="0">
                <a:latin typeface="+mn-lt"/>
              </a:rPr>
              <a:t>Phase 2 basic contracts will be renewed and a smaller subset of high performing CBOs will receive larger grants </a:t>
            </a:r>
          </a:p>
        </p:txBody>
      </p:sp>
      <p:pic>
        <p:nvPicPr>
          <p:cNvPr id="5" name="Picture 4">
            <a:extLst>
              <a:ext uri="{FF2B5EF4-FFF2-40B4-BE49-F238E27FC236}">
                <a16:creationId xmlns:a16="http://schemas.microsoft.com/office/drawing/2014/main" xmlns="" id="{EC5FD41D-821C-4351-8DB9-7FB71B518717}"/>
              </a:ext>
            </a:extLst>
          </p:cNvPr>
          <p:cNvPicPr>
            <a:picLocks noChangeAspect="1"/>
          </p:cNvPicPr>
          <p:nvPr/>
        </p:nvPicPr>
        <p:blipFill>
          <a:blip r:embed="rId2"/>
          <a:stretch>
            <a:fillRect/>
          </a:stretch>
        </p:blipFill>
        <p:spPr>
          <a:xfrm>
            <a:off x="6992662" y="5042779"/>
            <a:ext cx="2340809" cy="1181063"/>
          </a:xfrm>
          <a:prstGeom prst="rect">
            <a:avLst/>
          </a:prstGeom>
          <a:ln>
            <a:solidFill>
              <a:schemeClr val="tx2">
                <a:lumMod val="60000"/>
                <a:lumOff val="40000"/>
              </a:schemeClr>
            </a:solidFill>
          </a:ln>
        </p:spPr>
      </p:pic>
      <p:sp>
        <p:nvSpPr>
          <p:cNvPr id="4" name="Rectangle 3"/>
          <p:cNvSpPr/>
          <p:nvPr/>
        </p:nvSpPr>
        <p:spPr>
          <a:xfrm>
            <a:off x="2603157" y="1071097"/>
            <a:ext cx="7183394" cy="1614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PURPOSE</a:t>
            </a:r>
          </a:p>
          <a:p>
            <a:r>
              <a:rPr lang="en-US" b="1" dirty="0">
                <a:solidFill>
                  <a:schemeClr val="tx1"/>
                </a:solidFill>
              </a:rPr>
              <a:t>Created with the goal of contracting with 33 Tier 1 CBOs ( non-Medicaid billing) to build relationships, gain knowledge of the needs of the communities and organizations that serve them, and explore opportunities to align efforts </a:t>
            </a:r>
          </a:p>
          <a:p>
            <a:endParaRPr lang="en-US" dirty="0"/>
          </a:p>
        </p:txBody>
      </p:sp>
    </p:spTree>
    <p:extLst>
      <p:ext uri="{BB962C8B-B14F-4D97-AF65-F5344CB8AC3E}">
        <p14:creationId xmlns:p14="http://schemas.microsoft.com/office/powerpoint/2010/main" val="124418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CONTRACTED CBOs</a:t>
            </a:r>
            <a:endParaRPr lang="en-US" b="1"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24</a:t>
            </a:fld>
            <a:endParaRPr lang="en-US" dirty="0"/>
          </a:p>
        </p:txBody>
      </p:sp>
      <p:sp>
        <p:nvSpPr>
          <p:cNvPr id="12" name="Rectangle 11"/>
          <p:cNvSpPr/>
          <p:nvPr/>
        </p:nvSpPr>
        <p:spPr>
          <a:xfrm>
            <a:off x="6868297" y="1092105"/>
            <a:ext cx="3135527" cy="3108543"/>
          </a:xfrm>
          <a:prstGeom prst="rect">
            <a:avLst/>
          </a:prstGeom>
          <a:ln>
            <a:solidFill>
              <a:schemeClr val="accent1"/>
            </a:solidFill>
          </a:ln>
        </p:spPr>
        <p:txBody>
          <a:bodyPr wrap="square">
            <a:spAutoFit/>
          </a:bodyPr>
          <a:lstStyle/>
          <a:p>
            <a:r>
              <a:rPr lang="en-US" sz="1400" b="1" dirty="0"/>
              <a:t>			</a:t>
            </a:r>
            <a:r>
              <a:rPr lang="en-US" sz="1400" b="1" u="sng" dirty="0"/>
              <a:t>Hubs</a:t>
            </a:r>
          </a:p>
          <a:p>
            <a:pPr marL="257175" indent="-257175">
              <a:buFont typeface="+mj-lt"/>
              <a:buAutoNum type="arabicPeriod"/>
            </a:pPr>
            <a:r>
              <a:rPr lang="en-US" sz="1400" b="1" dirty="0"/>
              <a:t>Adelphi University Breast Cancer Program</a:t>
            </a:r>
          </a:p>
          <a:p>
            <a:pPr marL="257175" indent="-257175">
              <a:buFont typeface="+mj-lt"/>
              <a:buAutoNum type="arabicPeriod"/>
            </a:pPr>
            <a:r>
              <a:rPr lang="en-US" sz="1400" b="1" dirty="0"/>
              <a:t>Chinese-American Planning Council of Queens</a:t>
            </a:r>
          </a:p>
          <a:p>
            <a:pPr marL="257175" indent="-257175">
              <a:buFont typeface="+mj-lt"/>
              <a:buAutoNum type="arabicPeriod"/>
            </a:pPr>
            <a:r>
              <a:rPr lang="en-US" sz="1400" b="1" dirty="0"/>
              <a:t>God’s Love We Deliver</a:t>
            </a:r>
          </a:p>
          <a:p>
            <a:pPr marL="257175" indent="-257175">
              <a:buFont typeface="+mj-lt"/>
              <a:buAutoNum type="arabicPeriod"/>
            </a:pPr>
            <a:r>
              <a:rPr lang="en-US" sz="1400" b="1" dirty="0"/>
              <a:t>The INN</a:t>
            </a:r>
          </a:p>
          <a:p>
            <a:pPr marL="257175" indent="-257175">
              <a:buFont typeface="+mj-lt"/>
              <a:buAutoNum type="arabicPeriod"/>
            </a:pPr>
            <a:r>
              <a:rPr lang="en-US" sz="1400" b="1" dirty="0"/>
              <a:t>Island Harvest </a:t>
            </a:r>
          </a:p>
          <a:p>
            <a:pPr marL="257175" indent="-257175">
              <a:buFont typeface="+mj-lt"/>
              <a:buAutoNum type="arabicPeriod"/>
            </a:pPr>
            <a:r>
              <a:rPr lang="en-US" sz="1400" b="1" dirty="0"/>
              <a:t>Long Island Alzheimer’s Foundation </a:t>
            </a:r>
          </a:p>
          <a:p>
            <a:pPr marL="257175" indent="-257175">
              <a:buFont typeface="+mj-lt"/>
              <a:buAutoNum type="arabicPeriod"/>
            </a:pPr>
            <a:r>
              <a:rPr lang="en-US" sz="1400" b="1" dirty="0"/>
              <a:t>Long Island Cares</a:t>
            </a:r>
          </a:p>
          <a:p>
            <a:pPr marL="257175" indent="-257175">
              <a:buFont typeface="+mj-lt"/>
              <a:buAutoNum type="arabicPeriod"/>
            </a:pPr>
            <a:r>
              <a:rPr lang="en-US" sz="1400" b="1" dirty="0"/>
              <a:t>Long Island Greenmarket</a:t>
            </a:r>
          </a:p>
          <a:p>
            <a:pPr marL="257175" indent="-257175">
              <a:buFont typeface="+mj-lt"/>
              <a:buAutoNum type="arabicPeriod"/>
            </a:pPr>
            <a:r>
              <a:rPr lang="en-US" sz="1400" b="1" dirty="0"/>
              <a:t>NAMI</a:t>
            </a:r>
          </a:p>
          <a:p>
            <a:pPr marL="257175" indent="-257175">
              <a:buFont typeface="+mj-lt"/>
              <a:buAutoNum type="arabicPeriod"/>
            </a:pPr>
            <a:r>
              <a:rPr lang="en-US" sz="1400" b="1" dirty="0"/>
              <a:t>YMCA </a:t>
            </a:r>
          </a:p>
        </p:txBody>
      </p:sp>
      <p:sp>
        <p:nvSpPr>
          <p:cNvPr id="13" name="Rectangle 12"/>
          <p:cNvSpPr/>
          <p:nvPr/>
        </p:nvSpPr>
        <p:spPr>
          <a:xfrm>
            <a:off x="1892767" y="948690"/>
            <a:ext cx="4572000" cy="6124754"/>
          </a:xfrm>
          <a:prstGeom prst="rect">
            <a:avLst/>
          </a:prstGeom>
          <a:ln>
            <a:solidFill>
              <a:schemeClr val="accent1"/>
            </a:solidFill>
          </a:ln>
        </p:spPr>
        <p:txBody>
          <a:bodyPr>
            <a:spAutoFit/>
          </a:bodyPr>
          <a:lstStyle/>
          <a:p>
            <a:r>
              <a:rPr lang="en-US" sz="1400" b="1" dirty="0"/>
              <a:t>					</a:t>
            </a:r>
            <a:r>
              <a:rPr lang="en-US" sz="1400" b="1" u="sng" dirty="0"/>
              <a:t>NQP</a:t>
            </a:r>
          </a:p>
          <a:p>
            <a:pPr marL="257175" indent="-257175">
              <a:buFont typeface="+mj-lt"/>
              <a:buAutoNum type="arabicPeriod"/>
            </a:pPr>
            <a:r>
              <a:rPr lang="en-US" sz="1400" b="1" dirty="0"/>
              <a:t>EMG Health Communications, Inc.</a:t>
            </a:r>
          </a:p>
          <a:p>
            <a:pPr marL="257175" indent="-257175">
              <a:buFont typeface="+mj-lt"/>
              <a:buAutoNum type="arabicPeriod"/>
            </a:pPr>
            <a:r>
              <a:rPr lang="en-US" sz="1400" b="1" dirty="0"/>
              <a:t>First Jamaica Community and Urban Development Corporation</a:t>
            </a:r>
          </a:p>
          <a:p>
            <a:pPr marL="257175" indent="-257175">
              <a:buFont typeface="+mj-lt"/>
              <a:buAutoNum type="arabicPeriod"/>
            </a:pPr>
            <a:r>
              <a:rPr lang="en-US" sz="1400" b="1" dirty="0"/>
              <a:t>Friends of the Glen Cove Youth Board, Inc.</a:t>
            </a:r>
          </a:p>
          <a:p>
            <a:pPr marL="257175" indent="-257175">
              <a:buFont typeface="+mj-lt"/>
              <a:buAutoNum type="arabicPeriod"/>
            </a:pPr>
            <a:r>
              <a:rPr lang="en-US" sz="1400" b="1" dirty="0"/>
              <a:t>Gateway Youth Outreach</a:t>
            </a:r>
          </a:p>
          <a:p>
            <a:pPr marL="257175" indent="-257175">
              <a:buFont typeface="+mj-lt"/>
              <a:buAutoNum type="arabicPeriod"/>
            </a:pPr>
            <a:r>
              <a:rPr lang="en-US" sz="1400" b="1" dirty="0"/>
              <a:t>Glory House Recovery, Inc.</a:t>
            </a:r>
          </a:p>
          <a:p>
            <a:pPr marL="257175" indent="-257175">
              <a:buFont typeface="+mj-lt"/>
              <a:buAutoNum type="arabicPeriod"/>
            </a:pPr>
            <a:r>
              <a:rPr lang="en-US" sz="1400" b="1" dirty="0"/>
              <a:t>Haitian American Family of Long Island, Inc.</a:t>
            </a:r>
          </a:p>
          <a:p>
            <a:pPr marL="257175" indent="-257175">
              <a:buFont typeface="+mj-lt"/>
              <a:buAutoNum type="arabicPeriod"/>
            </a:pPr>
            <a:r>
              <a:rPr lang="en-US" sz="1400" b="1" dirty="0"/>
              <a:t>Hempstead Hispanic Civic Association</a:t>
            </a:r>
          </a:p>
          <a:p>
            <a:pPr marL="257175" indent="-257175">
              <a:buFont typeface="+mj-lt"/>
              <a:buAutoNum type="arabicPeriod"/>
            </a:pPr>
            <a:r>
              <a:rPr lang="en-US" sz="1400" b="1" dirty="0"/>
              <a:t>Hispanic Brotherhood</a:t>
            </a:r>
          </a:p>
          <a:p>
            <a:pPr marL="257175" indent="-257175">
              <a:buFont typeface="+mj-lt"/>
              <a:buAutoNum type="arabicPeriod"/>
            </a:pPr>
            <a:r>
              <a:rPr lang="en-US" sz="1400" b="1" dirty="0"/>
              <a:t>LICADD</a:t>
            </a:r>
          </a:p>
          <a:p>
            <a:pPr marL="257175" indent="-257175">
              <a:buFont typeface="+mj-lt"/>
              <a:buAutoNum type="arabicPeriod"/>
            </a:pPr>
            <a:r>
              <a:rPr lang="en-US" sz="1400" b="1" dirty="0"/>
              <a:t>Long Island Coalition for the Homeless</a:t>
            </a:r>
          </a:p>
          <a:p>
            <a:pPr marL="257175" indent="-257175">
              <a:buFont typeface="+mj-lt"/>
              <a:buAutoNum type="arabicPeriod"/>
            </a:pPr>
            <a:r>
              <a:rPr lang="en-US" sz="1400" b="1" dirty="0"/>
              <a:t>Long Island Hispanic Pastoral Association/New Covenant Church</a:t>
            </a:r>
          </a:p>
          <a:p>
            <a:pPr marL="257175" indent="-257175">
              <a:buFont typeface="+mj-lt"/>
              <a:buAutoNum type="arabicPeriod"/>
            </a:pPr>
            <a:r>
              <a:rPr lang="en-US" sz="1400" b="1" dirty="0"/>
              <a:t>Make the Road New York</a:t>
            </a:r>
          </a:p>
          <a:p>
            <a:pPr marL="257175" indent="-257175">
              <a:buFont typeface="+mj-lt"/>
              <a:buAutoNum type="arabicPeriod"/>
            </a:pPr>
            <a:r>
              <a:rPr lang="en-US" sz="1400" b="1" dirty="0"/>
              <a:t>Mental Health Association in NYS, Inc. </a:t>
            </a:r>
          </a:p>
          <a:p>
            <a:pPr marL="257175" indent="-257175">
              <a:buFont typeface="+mj-lt"/>
              <a:buAutoNum type="arabicPeriod"/>
            </a:pPr>
            <a:r>
              <a:rPr lang="en-US" sz="1400" b="1" dirty="0"/>
              <a:t>New York Association of Psychiatric Rehabilitation Services, Inc.</a:t>
            </a:r>
          </a:p>
          <a:p>
            <a:pPr marL="257175" indent="-257175">
              <a:buFont typeface="+mj-lt"/>
              <a:buAutoNum type="arabicPeriod"/>
            </a:pPr>
            <a:r>
              <a:rPr lang="en-US" sz="1400" b="1" dirty="0"/>
              <a:t>New York Race Track Chaplaincy</a:t>
            </a:r>
          </a:p>
          <a:p>
            <a:pPr marL="257175" indent="-257175">
              <a:buFont typeface="+mj-lt"/>
              <a:buAutoNum type="arabicPeriod"/>
            </a:pPr>
            <a:r>
              <a:rPr lang="en-US" sz="1400" b="1" dirty="0"/>
              <a:t>Ocean Bay Community Development Corporation</a:t>
            </a:r>
          </a:p>
          <a:p>
            <a:pPr marL="257175" indent="-257175">
              <a:buFont typeface="+mj-lt"/>
              <a:buAutoNum type="arabicPeriod"/>
            </a:pPr>
            <a:r>
              <a:rPr lang="en-US" sz="1400" b="1" dirty="0"/>
              <a:t>Peace Valley Haven,  Inc. </a:t>
            </a:r>
          </a:p>
          <a:p>
            <a:pPr marL="257175" indent="-257175">
              <a:buFont typeface="+mj-lt"/>
              <a:buAutoNum type="arabicPeriod"/>
            </a:pPr>
            <a:r>
              <a:rPr lang="en-US" sz="1400" b="1" dirty="0"/>
              <a:t>Queens Library Foundation, Inc.</a:t>
            </a:r>
          </a:p>
          <a:p>
            <a:pPr marL="257175" indent="-257175">
              <a:buFont typeface="+mj-lt"/>
              <a:buAutoNum type="arabicPeriod"/>
            </a:pPr>
            <a:r>
              <a:rPr lang="en-US" sz="1400" b="1" dirty="0"/>
              <a:t>Rockaway Waterfront Alliance</a:t>
            </a:r>
          </a:p>
          <a:p>
            <a:pPr marL="257175" indent="-257175">
              <a:buFont typeface="+mj-lt"/>
              <a:buAutoNum type="arabicPeriod"/>
            </a:pPr>
            <a:r>
              <a:rPr lang="en-US" sz="1400" b="1" dirty="0"/>
              <a:t>Rockaway Youth Task Force</a:t>
            </a:r>
          </a:p>
          <a:p>
            <a:pPr marL="257175" indent="-257175">
              <a:buFont typeface="+mj-lt"/>
              <a:buAutoNum type="arabicPeriod"/>
            </a:pPr>
            <a:r>
              <a:rPr lang="en-US" sz="1400" b="1" dirty="0"/>
              <a:t>Uniondale Community Council, Inc.</a:t>
            </a:r>
          </a:p>
          <a:p>
            <a:pPr marL="257175" indent="-257175">
              <a:buFont typeface="+mj-lt"/>
              <a:buAutoNum type="arabicPeriod"/>
            </a:pPr>
            <a:r>
              <a:rPr lang="en-US" sz="1400" b="1" dirty="0"/>
              <a:t>United Veteran Beacon House</a:t>
            </a:r>
          </a:p>
          <a:p>
            <a:pPr marL="257175" indent="-257175">
              <a:buFont typeface="+mj-lt"/>
              <a:buAutoNum type="arabicPeriod"/>
            </a:pPr>
            <a:r>
              <a:rPr lang="en-US" sz="1400" b="1" dirty="0"/>
              <a:t>Venture House</a:t>
            </a:r>
          </a:p>
        </p:txBody>
      </p:sp>
      <p:pic>
        <p:nvPicPr>
          <p:cNvPr id="4" name="Picture 3">
            <a:extLst>
              <a:ext uri="{FF2B5EF4-FFF2-40B4-BE49-F238E27FC236}">
                <a16:creationId xmlns:a16="http://schemas.microsoft.com/office/drawing/2014/main" xmlns="" id="{DEDE450D-D013-4ACA-BADD-2F47A78FD0C0}"/>
              </a:ext>
            </a:extLst>
          </p:cNvPr>
          <p:cNvPicPr>
            <a:picLocks noChangeAspect="1"/>
          </p:cNvPicPr>
          <p:nvPr/>
        </p:nvPicPr>
        <p:blipFill>
          <a:blip r:embed="rId2"/>
          <a:stretch>
            <a:fillRect/>
          </a:stretch>
        </p:blipFill>
        <p:spPr>
          <a:xfrm>
            <a:off x="6868296" y="3985205"/>
            <a:ext cx="3135527" cy="1285875"/>
          </a:xfrm>
          <a:prstGeom prst="rect">
            <a:avLst/>
          </a:prstGeom>
          <a:ln>
            <a:solidFill>
              <a:schemeClr val="tx2">
                <a:lumMod val="60000"/>
                <a:lumOff val="40000"/>
              </a:schemeClr>
            </a:solidFill>
          </a:ln>
        </p:spPr>
      </p:pic>
    </p:spTree>
    <p:extLst>
      <p:ext uri="{BB962C8B-B14F-4D97-AF65-F5344CB8AC3E}">
        <p14:creationId xmlns:p14="http://schemas.microsoft.com/office/powerpoint/2010/main" val="4211752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smtClean="0"/>
              <a:t>UPCOMING TRAININGS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25</a:t>
            </a:fld>
            <a:endParaRPr lang="en-US" dirty="0"/>
          </a:p>
        </p:txBody>
      </p:sp>
      <p:sp>
        <p:nvSpPr>
          <p:cNvPr id="4" name="Content Placeholder 3"/>
          <p:cNvSpPr>
            <a:spLocks noGrp="1"/>
          </p:cNvSpPr>
          <p:nvPr>
            <p:ph idx="1"/>
          </p:nvPr>
        </p:nvSpPr>
        <p:spPr>
          <a:xfrm>
            <a:off x="1981200" y="1186250"/>
            <a:ext cx="8229600" cy="4978697"/>
          </a:xfrm>
          <a:ln>
            <a:solidFill>
              <a:schemeClr val="accent1"/>
            </a:solidFill>
          </a:ln>
        </p:spPr>
        <p:txBody>
          <a:bodyPr>
            <a:normAutofit/>
          </a:bodyPr>
          <a:lstStyle/>
          <a:p>
            <a:pPr marL="0" indent="0" algn="ctr">
              <a:lnSpc>
                <a:spcPct val="150000"/>
              </a:lnSpc>
              <a:buNone/>
            </a:pPr>
            <a:r>
              <a:rPr lang="en-US" sz="2000" b="1" dirty="0">
                <a:latin typeface="+mn-lt"/>
              </a:rPr>
              <a:t>Mental Health First Aid Training</a:t>
            </a:r>
          </a:p>
          <a:p>
            <a:pPr lvl="1">
              <a:lnSpc>
                <a:spcPct val="150000"/>
              </a:lnSpc>
              <a:buFont typeface="Wingdings" panose="05000000000000000000" pitchFamily="2" charset="2"/>
              <a:buChar char="§"/>
            </a:pPr>
            <a:r>
              <a:rPr lang="en-US" sz="2000" b="1" dirty="0">
                <a:latin typeface="+mn-lt"/>
              </a:rPr>
              <a:t>Assist people in mental health related crisis</a:t>
            </a:r>
          </a:p>
          <a:p>
            <a:pPr lvl="1">
              <a:lnSpc>
                <a:spcPct val="150000"/>
              </a:lnSpc>
              <a:buFont typeface="Wingdings" panose="05000000000000000000" pitchFamily="2" charset="2"/>
              <a:buChar char="§"/>
            </a:pPr>
            <a:r>
              <a:rPr lang="en-US" sz="2000" b="1" dirty="0">
                <a:latin typeface="+mn-lt"/>
              </a:rPr>
              <a:t>Risk factors and warning signs </a:t>
            </a:r>
          </a:p>
          <a:p>
            <a:pPr lvl="1">
              <a:lnSpc>
                <a:spcPct val="150000"/>
              </a:lnSpc>
              <a:buFont typeface="Wingdings" panose="05000000000000000000" pitchFamily="2" charset="2"/>
              <a:buChar char="§"/>
            </a:pPr>
            <a:r>
              <a:rPr lang="en-US" sz="2000" b="1" dirty="0">
                <a:latin typeface="+mn-lt"/>
              </a:rPr>
              <a:t>Need to know how and when to help</a:t>
            </a:r>
          </a:p>
          <a:p>
            <a:pPr lvl="1">
              <a:lnSpc>
                <a:spcPct val="150000"/>
              </a:lnSpc>
              <a:buFont typeface="Wingdings" panose="05000000000000000000" pitchFamily="2" charset="2"/>
              <a:buChar char="§"/>
            </a:pPr>
            <a:r>
              <a:rPr lang="en-US" sz="2000" b="1" dirty="0">
                <a:latin typeface="+mn-lt"/>
              </a:rPr>
              <a:t>Learn about depression, psychosis, substance abuse and more</a:t>
            </a:r>
          </a:p>
          <a:p>
            <a:pPr lvl="1">
              <a:lnSpc>
                <a:spcPct val="150000"/>
              </a:lnSpc>
              <a:buFont typeface="Wingdings" panose="05000000000000000000" pitchFamily="2" charset="2"/>
              <a:buChar char="§"/>
            </a:pPr>
            <a:r>
              <a:rPr lang="en-US" sz="2000" b="1" dirty="0">
                <a:latin typeface="+mn-lt"/>
              </a:rPr>
              <a:t>Targeting 17 hotspots with 5 training dates</a:t>
            </a:r>
          </a:p>
          <a:p>
            <a:pPr lvl="2">
              <a:lnSpc>
                <a:spcPct val="150000"/>
              </a:lnSpc>
              <a:buFont typeface="Wingdings" panose="05000000000000000000" pitchFamily="2" charset="2"/>
              <a:buChar char="§"/>
            </a:pPr>
            <a:r>
              <a:rPr lang="en-US" sz="2000" b="1" dirty="0">
                <a:latin typeface="+mn-lt"/>
              </a:rPr>
              <a:t> 1 PPS-wide</a:t>
            </a:r>
          </a:p>
          <a:p>
            <a:pPr lvl="2">
              <a:lnSpc>
                <a:spcPct val="150000"/>
              </a:lnSpc>
              <a:buFont typeface="Wingdings" panose="05000000000000000000" pitchFamily="2" charset="2"/>
              <a:buChar char="§"/>
            </a:pPr>
            <a:r>
              <a:rPr lang="en-US" sz="2000" b="1" dirty="0">
                <a:latin typeface="+mn-lt"/>
              </a:rPr>
              <a:t>4 located in centralized target hotspots</a:t>
            </a:r>
          </a:p>
          <a:p>
            <a:pPr lvl="1">
              <a:lnSpc>
                <a:spcPct val="150000"/>
              </a:lnSpc>
              <a:buFont typeface="Wingdings" panose="05000000000000000000" pitchFamily="2" charset="2"/>
              <a:buChar char="§"/>
            </a:pPr>
            <a:r>
              <a:rPr lang="en-US" sz="2000" b="1" dirty="0">
                <a:latin typeface="+mn-lt"/>
              </a:rPr>
              <a:t>Attendees receive certificate at end of the training</a:t>
            </a:r>
          </a:p>
          <a:p>
            <a:pPr lvl="2">
              <a:lnSpc>
                <a:spcPct val="150000"/>
              </a:lnSpc>
            </a:pPr>
            <a:endParaRPr lang="en-US" dirty="0"/>
          </a:p>
        </p:txBody>
      </p:sp>
      <p:pic>
        <p:nvPicPr>
          <p:cNvPr id="3" name="Picture 2">
            <a:extLst>
              <a:ext uri="{FF2B5EF4-FFF2-40B4-BE49-F238E27FC236}">
                <a16:creationId xmlns:a16="http://schemas.microsoft.com/office/drawing/2014/main" xmlns="" id="{7D72E10A-CF1C-4082-A334-00499A008FA6}"/>
              </a:ext>
            </a:extLst>
          </p:cNvPr>
          <p:cNvPicPr>
            <a:picLocks noChangeAspect="1"/>
          </p:cNvPicPr>
          <p:nvPr/>
        </p:nvPicPr>
        <p:blipFill>
          <a:blip r:embed="rId2"/>
          <a:stretch>
            <a:fillRect/>
          </a:stretch>
        </p:blipFill>
        <p:spPr>
          <a:xfrm>
            <a:off x="7347838" y="1812337"/>
            <a:ext cx="2234312" cy="1257694"/>
          </a:xfrm>
          <a:prstGeom prst="rect">
            <a:avLst/>
          </a:prstGeom>
          <a:ln>
            <a:solidFill>
              <a:schemeClr val="tx2">
                <a:lumMod val="60000"/>
                <a:lumOff val="40000"/>
              </a:schemeClr>
            </a:solidFill>
          </a:ln>
        </p:spPr>
      </p:pic>
    </p:spTree>
    <p:extLst>
      <p:ext uri="{BB962C8B-B14F-4D97-AF65-F5344CB8AC3E}">
        <p14:creationId xmlns:p14="http://schemas.microsoft.com/office/powerpoint/2010/main" val="2568213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b="1" dirty="0">
                <a:solidFill>
                  <a:schemeClr val="accent1">
                    <a:lumMod val="50000"/>
                  </a:schemeClr>
                </a:solidFill>
              </a:rPr>
              <a:t/>
            </a:r>
            <a:br>
              <a:rPr lang="en-US" sz="2100" b="1" dirty="0">
                <a:solidFill>
                  <a:schemeClr val="accent1">
                    <a:lumMod val="50000"/>
                  </a:schemeClr>
                </a:solidFill>
              </a:rPr>
            </a:br>
            <a:r>
              <a:rPr lang="en-US" b="1" dirty="0"/>
              <a:t>VBP </a:t>
            </a:r>
            <a:r>
              <a:rPr lang="en-US" b="1" dirty="0" smtClean="0"/>
              <a:t>TRAINING </a:t>
            </a:r>
            <a:r>
              <a:rPr lang="en-US" sz="2100" b="1" dirty="0">
                <a:solidFill>
                  <a:schemeClr val="accent1">
                    <a:lumMod val="50000"/>
                  </a:schemeClr>
                </a:solidFill>
              </a:rPr>
              <a:t/>
            </a:r>
            <a:br>
              <a:rPr lang="en-US" sz="2100" b="1" dirty="0">
                <a:solidFill>
                  <a:schemeClr val="accent1">
                    <a:lumMod val="50000"/>
                  </a:schemeClr>
                </a:solidFill>
              </a:rPr>
            </a:br>
            <a:endParaRPr lang="en-US" sz="2100"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26</a:t>
            </a:fld>
            <a:endParaRPr lang="en-US" dirty="0"/>
          </a:p>
        </p:txBody>
      </p:sp>
      <p:sp>
        <p:nvSpPr>
          <p:cNvPr id="3" name="Content Placeholder 2"/>
          <p:cNvSpPr>
            <a:spLocks noGrp="1"/>
          </p:cNvSpPr>
          <p:nvPr>
            <p:ph idx="1"/>
          </p:nvPr>
        </p:nvSpPr>
        <p:spPr>
          <a:xfrm>
            <a:off x="2014152" y="1087396"/>
            <a:ext cx="4353697" cy="4234247"/>
          </a:xfrm>
          <a:ln>
            <a:solidFill>
              <a:schemeClr val="accent1"/>
            </a:solidFill>
          </a:ln>
        </p:spPr>
        <p:txBody>
          <a:bodyPr>
            <a:normAutofit fontScale="40000" lnSpcReduction="20000"/>
          </a:bodyPr>
          <a:lstStyle/>
          <a:p>
            <a:pPr marL="0" indent="0">
              <a:lnSpc>
                <a:spcPct val="110000"/>
              </a:lnSpc>
              <a:buNone/>
            </a:pPr>
            <a:r>
              <a:rPr lang="en-US" sz="4000" b="1" dirty="0">
                <a:latin typeface="+mn-lt"/>
                <a:cs typeface="Aharoni" panose="02010803020104030203" pitchFamily="2" charset="-79"/>
              </a:rPr>
              <a:t>Value-Based Payment Training Webinar for Primary Care Physicians and Mental Health/Substance Use Providers</a:t>
            </a:r>
            <a:endParaRPr lang="en-US" sz="4000" dirty="0">
              <a:latin typeface="+mn-lt"/>
            </a:endParaRPr>
          </a:p>
          <a:p>
            <a:pPr>
              <a:lnSpc>
                <a:spcPct val="110000"/>
              </a:lnSpc>
              <a:spcBef>
                <a:spcPts val="0"/>
              </a:spcBef>
            </a:pPr>
            <a:endParaRPr lang="en-US" sz="4000" b="1" dirty="0">
              <a:solidFill>
                <a:srgbClr val="161D26"/>
              </a:solidFill>
              <a:latin typeface="+mn-lt"/>
              <a:ea typeface="Calibri" panose="020F0502020204030204" pitchFamily="34" charset="0"/>
              <a:cs typeface="Aharoni" panose="02010803020104030203" pitchFamily="2" charset="-79"/>
            </a:endParaRPr>
          </a:p>
          <a:p>
            <a:pPr marL="0" indent="0">
              <a:lnSpc>
                <a:spcPct val="110000"/>
              </a:lnSpc>
              <a:spcBef>
                <a:spcPts val="0"/>
              </a:spcBef>
              <a:buNone/>
            </a:pPr>
            <a:r>
              <a:rPr lang="en-US" sz="4000" b="1" dirty="0">
                <a:solidFill>
                  <a:srgbClr val="161D26"/>
                </a:solidFill>
                <a:latin typeface="+mn-lt"/>
                <a:ea typeface="Calibri" panose="020F0502020204030204" pitchFamily="34" charset="0"/>
                <a:cs typeface="Aharoni" panose="02010803020104030203" pitchFamily="2" charset="-79"/>
              </a:rPr>
              <a:t>Date: </a:t>
            </a:r>
            <a:r>
              <a:rPr lang="en-US" sz="4000" dirty="0">
                <a:solidFill>
                  <a:srgbClr val="161D26"/>
                </a:solidFill>
                <a:latin typeface="+mn-lt"/>
                <a:ea typeface="Calibri" panose="020F0502020204030204" pitchFamily="34" charset="0"/>
                <a:cs typeface="Aharoni" panose="02010803020104030203" pitchFamily="2" charset="-79"/>
              </a:rPr>
              <a:t>Tuesday, February 27</a:t>
            </a:r>
          </a:p>
          <a:p>
            <a:pPr marL="0" indent="0">
              <a:lnSpc>
                <a:spcPct val="110000"/>
              </a:lnSpc>
              <a:spcBef>
                <a:spcPts val="0"/>
              </a:spcBef>
              <a:buNone/>
            </a:pPr>
            <a:r>
              <a:rPr lang="en-US" sz="4000" b="1" dirty="0">
                <a:solidFill>
                  <a:srgbClr val="161D26"/>
                </a:solidFill>
                <a:latin typeface="+mn-lt"/>
                <a:ea typeface="Calibri" panose="020F0502020204030204" pitchFamily="34" charset="0"/>
                <a:cs typeface="Aharoni" panose="02010803020104030203" pitchFamily="2" charset="-79"/>
              </a:rPr>
              <a:t>Time: </a:t>
            </a:r>
            <a:r>
              <a:rPr lang="en-US" sz="4000" dirty="0">
                <a:solidFill>
                  <a:srgbClr val="161D26"/>
                </a:solidFill>
                <a:latin typeface="+mn-lt"/>
                <a:ea typeface="Calibri" panose="020F0502020204030204" pitchFamily="34" charset="0"/>
                <a:cs typeface="Aharoni" panose="02010803020104030203" pitchFamily="2" charset="-79"/>
              </a:rPr>
              <a:t>10:00 - 11:00 am</a:t>
            </a:r>
          </a:p>
          <a:p>
            <a:pPr marL="0" indent="0">
              <a:lnSpc>
                <a:spcPct val="110000"/>
              </a:lnSpc>
              <a:spcBef>
                <a:spcPts val="0"/>
              </a:spcBef>
              <a:buNone/>
            </a:pPr>
            <a:r>
              <a:rPr lang="en-US" sz="4000" b="1" dirty="0">
                <a:solidFill>
                  <a:srgbClr val="161D26"/>
                </a:solidFill>
                <a:latin typeface="+mn-lt"/>
                <a:ea typeface="Calibri" panose="020F0502020204030204" pitchFamily="34" charset="0"/>
                <a:cs typeface="Aharoni" panose="02010803020104030203" pitchFamily="2" charset="-79"/>
              </a:rPr>
              <a:t>Location: </a:t>
            </a:r>
            <a:r>
              <a:rPr lang="en-US" sz="4000" dirty="0">
                <a:solidFill>
                  <a:srgbClr val="161D26"/>
                </a:solidFill>
                <a:latin typeface="+mn-lt"/>
                <a:ea typeface="Calibri" panose="020F0502020204030204" pitchFamily="34" charset="0"/>
                <a:cs typeface="Aharoni" panose="02010803020104030203" pitchFamily="2" charset="-79"/>
              </a:rPr>
              <a:t>WebEx</a:t>
            </a:r>
          </a:p>
          <a:p>
            <a:pPr marL="0" indent="0">
              <a:lnSpc>
                <a:spcPct val="110000"/>
              </a:lnSpc>
              <a:spcBef>
                <a:spcPts val="0"/>
              </a:spcBef>
              <a:buNone/>
            </a:pPr>
            <a:r>
              <a:rPr lang="en-US" sz="4000" dirty="0">
                <a:solidFill>
                  <a:srgbClr val="161D26"/>
                </a:solidFill>
                <a:latin typeface="+mn-lt"/>
                <a:ea typeface="Calibri" panose="020F0502020204030204" pitchFamily="34" charset="0"/>
                <a:cs typeface="Aharoni" panose="02010803020104030203" pitchFamily="2" charset="-79"/>
              </a:rPr>
              <a:t> </a:t>
            </a:r>
          </a:p>
          <a:p>
            <a:pPr marL="0" indent="0">
              <a:lnSpc>
                <a:spcPct val="110000"/>
              </a:lnSpc>
              <a:spcBef>
                <a:spcPts val="0"/>
              </a:spcBef>
              <a:buNone/>
            </a:pPr>
            <a:r>
              <a:rPr lang="en-US" sz="4000" b="1" dirty="0">
                <a:solidFill>
                  <a:srgbClr val="161D26"/>
                </a:solidFill>
                <a:latin typeface="+mn-lt"/>
                <a:ea typeface="Calibri" panose="020F0502020204030204" pitchFamily="34" charset="0"/>
                <a:cs typeface="Aharoni" panose="02010803020104030203" pitchFamily="2" charset="-79"/>
              </a:rPr>
              <a:t>Topics include:</a:t>
            </a:r>
          </a:p>
          <a:p>
            <a:pPr marL="214313" indent="-214313">
              <a:lnSpc>
                <a:spcPct val="110000"/>
              </a:lnSpc>
              <a:spcBef>
                <a:spcPts val="0"/>
              </a:spcBef>
            </a:pPr>
            <a:r>
              <a:rPr lang="en-US" sz="4000" dirty="0">
                <a:solidFill>
                  <a:srgbClr val="161D26"/>
                </a:solidFill>
                <a:latin typeface="+mn-lt"/>
                <a:ea typeface="Calibri" panose="020F0502020204030204" pitchFamily="34" charset="0"/>
                <a:cs typeface="Aharoni" panose="02010803020104030203" pitchFamily="2" charset="-79"/>
              </a:rPr>
              <a:t>Financial basics of shared savings arrangements (FFS payment with upside only potential)</a:t>
            </a:r>
          </a:p>
          <a:p>
            <a:pPr marL="214313" indent="-214313">
              <a:lnSpc>
                <a:spcPct val="110000"/>
              </a:lnSpc>
              <a:spcBef>
                <a:spcPts val="0"/>
              </a:spcBef>
            </a:pPr>
            <a:r>
              <a:rPr lang="en-US" sz="4000" dirty="0">
                <a:solidFill>
                  <a:srgbClr val="161D26"/>
                </a:solidFill>
                <a:latin typeface="+mn-lt"/>
                <a:ea typeface="Calibri" panose="020F0502020204030204" pitchFamily="34" charset="0"/>
                <a:cs typeface="Aharoni" panose="02010803020104030203" pitchFamily="2" charset="-79"/>
              </a:rPr>
              <a:t>Review of VBP Contract types (TCGP, IPC-CB, bundles, special needs pops)</a:t>
            </a:r>
          </a:p>
          <a:p>
            <a:pPr marL="214313" indent="-214313">
              <a:lnSpc>
                <a:spcPct val="110000"/>
              </a:lnSpc>
              <a:spcBef>
                <a:spcPts val="0"/>
              </a:spcBef>
            </a:pPr>
            <a:r>
              <a:rPr lang="en-US" sz="4000" dirty="0">
                <a:solidFill>
                  <a:srgbClr val="161D26"/>
                </a:solidFill>
                <a:latin typeface="+mn-lt"/>
                <a:ea typeface="Calibri" panose="020F0502020204030204" pitchFamily="34" charset="0"/>
                <a:cs typeface="Aharoni" panose="02010803020104030203" pitchFamily="2" charset="-79"/>
              </a:rPr>
              <a:t>Understanding of incentive alignment – DSRIP/VBP, efficiency/quality</a:t>
            </a:r>
          </a:p>
          <a:p>
            <a:pPr marL="214313" indent="-214313">
              <a:lnSpc>
                <a:spcPct val="110000"/>
              </a:lnSpc>
              <a:spcBef>
                <a:spcPts val="0"/>
              </a:spcBef>
            </a:pPr>
            <a:r>
              <a:rPr lang="en-US" sz="4000" dirty="0">
                <a:solidFill>
                  <a:srgbClr val="161D26"/>
                </a:solidFill>
                <a:latin typeface="+mn-lt"/>
                <a:ea typeface="Calibri" panose="020F0502020204030204" pitchFamily="34" charset="0"/>
                <a:cs typeface="Aharoni" panose="02010803020104030203" pitchFamily="2" charset="-79"/>
              </a:rPr>
              <a:t>Basics of target performance setting </a:t>
            </a:r>
          </a:p>
          <a:p>
            <a:pPr marL="214313" indent="-214313">
              <a:lnSpc>
                <a:spcPct val="110000"/>
              </a:lnSpc>
              <a:spcBef>
                <a:spcPts val="0"/>
              </a:spcBef>
            </a:pPr>
            <a:r>
              <a:rPr lang="en-US" sz="4000" dirty="0">
                <a:solidFill>
                  <a:srgbClr val="161D26"/>
                </a:solidFill>
                <a:latin typeface="+mn-lt"/>
                <a:ea typeface="Calibri" panose="020F0502020204030204" pitchFamily="34" charset="0"/>
                <a:cs typeface="Aharoni" panose="02010803020104030203" pitchFamily="2" charset="-79"/>
              </a:rPr>
              <a:t>Elements of Efficiency and Quality adjustments</a:t>
            </a:r>
          </a:p>
          <a:p>
            <a:pPr marL="214313" indent="-214313">
              <a:lnSpc>
                <a:spcPct val="110000"/>
              </a:lnSpc>
              <a:spcBef>
                <a:spcPts val="0"/>
              </a:spcBef>
            </a:pPr>
            <a:r>
              <a:rPr lang="en-US" sz="4000" dirty="0">
                <a:solidFill>
                  <a:srgbClr val="161D26"/>
                </a:solidFill>
                <a:latin typeface="+mn-lt"/>
                <a:ea typeface="Calibri" panose="020F0502020204030204" pitchFamily="34" charset="0"/>
                <a:cs typeface="Aharoni" panose="02010803020104030203" pitchFamily="2" charset="-79"/>
              </a:rPr>
              <a:t>Overview of MCO/VBP contractor funds flow</a:t>
            </a:r>
          </a:p>
          <a:p>
            <a:endParaRPr lang="en-US" dirty="0"/>
          </a:p>
        </p:txBody>
      </p:sp>
      <p:sp>
        <p:nvSpPr>
          <p:cNvPr id="4" name="Rectangle 3"/>
          <p:cNvSpPr/>
          <p:nvPr/>
        </p:nvSpPr>
        <p:spPr>
          <a:xfrm>
            <a:off x="6813722" y="1235090"/>
            <a:ext cx="3160241" cy="4093428"/>
          </a:xfrm>
          <a:prstGeom prst="rect">
            <a:avLst/>
          </a:prstGeom>
          <a:ln>
            <a:solidFill>
              <a:schemeClr val="accent1"/>
            </a:solidFill>
          </a:ln>
        </p:spPr>
        <p:txBody>
          <a:bodyPr wrap="square">
            <a:spAutoFit/>
          </a:bodyPr>
          <a:lstStyle/>
          <a:p>
            <a:r>
              <a:rPr lang="en-US" sz="1600" b="1" dirty="0">
                <a:solidFill>
                  <a:srgbClr val="000000"/>
                </a:solidFill>
                <a:ea typeface="Calibri" panose="020F0502020204030204" pitchFamily="34" charset="0"/>
                <a:cs typeface="Times New Roman" panose="02020603050405020304" pitchFamily="18" charset="0"/>
              </a:rPr>
              <a:t>Value-Based Payment Training for Tier 1 Community Based Organizations </a:t>
            </a:r>
          </a:p>
          <a:p>
            <a:endParaRPr lang="en-US" sz="1600" b="1" dirty="0">
              <a:solidFill>
                <a:srgbClr val="000000"/>
              </a:solidFill>
              <a:ea typeface="Calibri" panose="020F0502020204030204" pitchFamily="34" charset="0"/>
              <a:cs typeface="Times New Roman" panose="02020603050405020304" pitchFamily="18" charset="0"/>
            </a:endParaRPr>
          </a:p>
          <a:p>
            <a:r>
              <a:rPr lang="en-US" sz="1600" b="1" dirty="0">
                <a:solidFill>
                  <a:srgbClr val="000000"/>
                </a:solidFill>
                <a:ea typeface="Calibri" panose="020F0502020204030204" pitchFamily="34" charset="0"/>
                <a:cs typeface="Times New Roman" panose="02020603050405020304" pitchFamily="18" charset="0"/>
              </a:rPr>
              <a:t>Date: </a:t>
            </a:r>
            <a:r>
              <a:rPr lang="en-US" sz="1600" dirty="0">
                <a:solidFill>
                  <a:srgbClr val="000000"/>
                </a:solidFill>
                <a:ea typeface="Calibri" panose="020F0502020204030204" pitchFamily="34" charset="0"/>
                <a:cs typeface="Times New Roman" panose="02020603050405020304" pitchFamily="18" charset="0"/>
              </a:rPr>
              <a:t>Thursday, March 1</a:t>
            </a:r>
          </a:p>
          <a:p>
            <a:r>
              <a:rPr lang="en-US" sz="1600" b="1" dirty="0">
                <a:solidFill>
                  <a:srgbClr val="000000"/>
                </a:solidFill>
                <a:ea typeface="Calibri" panose="020F0502020204030204" pitchFamily="34" charset="0"/>
                <a:cs typeface="Times New Roman" panose="02020603050405020304" pitchFamily="18" charset="0"/>
              </a:rPr>
              <a:t>Time</a:t>
            </a:r>
            <a:r>
              <a:rPr lang="en-US" sz="1600" dirty="0">
                <a:solidFill>
                  <a:srgbClr val="000000"/>
                </a:solidFill>
                <a:ea typeface="Calibri" panose="020F0502020204030204" pitchFamily="34" charset="0"/>
                <a:cs typeface="Times New Roman" panose="02020603050405020304" pitchFamily="18" charset="0"/>
              </a:rPr>
              <a:t>: 10:00 - 11:00 am</a:t>
            </a:r>
          </a:p>
          <a:p>
            <a:r>
              <a:rPr lang="en-US" sz="1600" b="1" dirty="0">
                <a:solidFill>
                  <a:srgbClr val="000000"/>
                </a:solidFill>
                <a:ea typeface="Calibri" panose="020F0502020204030204" pitchFamily="34" charset="0"/>
                <a:cs typeface="Times New Roman" panose="02020603050405020304" pitchFamily="18" charset="0"/>
              </a:rPr>
              <a:t>Location: </a:t>
            </a:r>
            <a:r>
              <a:rPr lang="en-US" sz="1600" dirty="0">
                <a:solidFill>
                  <a:srgbClr val="000000"/>
                </a:solidFill>
                <a:ea typeface="Calibri" panose="020F0502020204030204" pitchFamily="34" charset="0"/>
                <a:cs typeface="Times New Roman" panose="02020603050405020304" pitchFamily="18" charset="0"/>
              </a:rPr>
              <a:t>WebEx</a:t>
            </a:r>
          </a:p>
          <a:p>
            <a:endParaRPr lang="en-US" sz="1600" dirty="0">
              <a:solidFill>
                <a:srgbClr val="000000"/>
              </a:solidFill>
              <a:ea typeface="Calibri" panose="020F0502020204030204" pitchFamily="34" charset="0"/>
              <a:cs typeface="Times New Roman" panose="02020603050405020304" pitchFamily="18" charset="0"/>
            </a:endParaRPr>
          </a:p>
          <a:p>
            <a:r>
              <a:rPr lang="en-US" sz="1600" dirty="0">
                <a:solidFill>
                  <a:srgbClr val="000000"/>
                </a:solidFill>
                <a:ea typeface="Calibri" panose="020F0502020204030204" pitchFamily="34" charset="0"/>
                <a:cs typeface="Times New Roman" panose="02020603050405020304" pitchFamily="18" charset="0"/>
              </a:rPr>
              <a:t>The training will provide a basic overview of DSRIP and VBP for Tier 1 CBOs.</a:t>
            </a:r>
          </a:p>
          <a:p>
            <a:endParaRPr lang="en-US" sz="1600" dirty="0">
              <a:solidFill>
                <a:srgbClr val="000000"/>
              </a:solidFill>
              <a:ea typeface="Calibri" panose="020F0502020204030204" pitchFamily="34" charset="0"/>
              <a:cs typeface="Times New Roman" panose="02020603050405020304" pitchFamily="18" charset="0"/>
            </a:endParaRPr>
          </a:p>
          <a:p>
            <a:endParaRPr lang="en-US" sz="1600" dirty="0">
              <a:solidFill>
                <a:srgbClr val="000000"/>
              </a:solidFill>
              <a:ea typeface="Calibri" panose="020F0502020204030204" pitchFamily="34" charset="0"/>
              <a:cs typeface="Times New Roman" panose="02020603050405020304" pitchFamily="18" charset="0"/>
            </a:endParaRPr>
          </a:p>
          <a:p>
            <a:endParaRPr lang="en-US" sz="1600" dirty="0">
              <a:solidFill>
                <a:srgbClr val="000000"/>
              </a:solidFill>
              <a:ea typeface="Calibri" panose="020F0502020204030204" pitchFamily="34" charset="0"/>
              <a:cs typeface="Times New Roman" panose="02020603050405020304" pitchFamily="18" charset="0"/>
            </a:endParaRPr>
          </a:p>
          <a:p>
            <a:endParaRPr lang="en-US" sz="1600" dirty="0">
              <a:solidFill>
                <a:srgbClr val="000000"/>
              </a:solidFill>
              <a:ea typeface="Calibri" panose="020F0502020204030204" pitchFamily="34" charset="0"/>
              <a:cs typeface="Times New Roman" panose="02020603050405020304" pitchFamily="18" charset="0"/>
            </a:endParaRPr>
          </a:p>
          <a:p>
            <a:endParaRPr lang="en-US" sz="1000" dirty="0">
              <a:solidFill>
                <a:srgbClr val="000000"/>
              </a:solidFill>
              <a:ea typeface="Calibri" panose="020F0502020204030204" pitchFamily="34" charset="0"/>
              <a:cs typeface="Times New Roman" panose="02020603050405020304" pitchFamily="18" charset="0"/>
            </a:endParaRPr>
          </a:p>
          <a:p>
            <a:endParaRPr lang="en-US" sz="1000" dirty="0">
              <a:solidFill>
                <a:srgbClr val="000000"/>
              </a:solidFill>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70655120-57F5-4D79-A62B-9E8E581302AA}"/>
              </a:ext>
            </a:extLst>
          </p:cNvPr>
          <p:cNvPicPr>
            <a:picLocks noChangeAspect="1"/>
          </p:cNvPicPr>
          <p:nvPr/>
        </p:nvPicPr>
        <p:blipFill>
          <a:blip r:embed="rId2"/>
          <a:stretch>
            <a:fillRect/>
          </a:stretch>
        </p:blipFill>
        <p:spPr>
          <a:xfrm>
            <a:off x="5162201" y="5375041"/>
            <a:ext cx="2276038" cy="1138019"/>
          </a:xfrm>
          <a:prstGeom prst="rect">
            <a:avLst/>
          </a:prstGeom>
        </p:spPr>
      </p:pic>
    </p:spTree>
    <p:extLst>
      <p:ext uri="{BB962C8B-B14F-4D97-AF65-F5344CB8AC3E}">
        <p14:creationId xmlns:p14="http://schemas.microsoft.com/office/powerpoint/2010/main" val="3500225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747D45E-8553-4762-86C6-E37594D405D4}"/>
              </a:ext>
            </a:extLst>
          </p:cNvPr>
          <p:cNvSpPr>
            <a:spLocks noGrp="1"/>
          </p:cNvSpPr>
          <p:nvPr>
            <p:ph type="sldNum" sz="quarter" idx="12"/>
          </p:nvPr>
        </p:nvSpPr>
        <p:spPr/>
        <p:txBody>
          <a:bodyPr/>
          <a:lstStyle/>
          <a:p>
            <a:fld id="{4FAB73BC-B049-4115-A692-8D63A059BFB8}" type="slidenum">
              <a:rPr lang="en-US" smtClean="0"/>
              <a:t>27</a:t>
            </a:fld>
            <a:endParaRPr lang="en-US" dirty="0"/>
          </a:p>
        </p:txBody>
      </p:sp>
      <p:sp>
        <p:nvSpPr>
          <p:cNvPr id="6" name="Title 1"/>
          <p:cNvSpPr>
            <a:spLocks noGrp="1"/>
          </p:cNvSpPr>
          <p:nvPr>
            <p:ph type="title"/>
          </p:nvPr>
        </p:nvSpPr>
        <p:spPr/>
        <p:txBody>
          <a:bodyPr>
            <a:noAutofit/>
          </a:bodyPr>
          <a:lstStyle/>
          <a:p>
            <a:r>
              <a:rPr lang="en-US" sz="2700" b="1" dirty="0">
                <a:cs typeface="Aharoni" panose="02010803020104030203" pitchFamily="2" charset="-79"/>
              </a:rPr>
              <a:t>Addressing Social Determinants of Health: Housing</a:t>
            </a:r>
            <a:endParaRPr lang="en-US" sz="2700" b="1" dirty="0"/>
          </a:p>
        </p:txBody>
      </p:sp>
      <p:sp>
        <p:nvSpPr>
          <p:cNvPr id="7" name="Subtitle 2"/>
          <p:cNvSpPr>
            <a:spLocks noGrp="1"/>
          </p:cNvSpPr>
          <p:nvPr>
            <p:ph idx="1"/>
          </p:nvPr>
        </p:nvSpPr>
        <p:spPr>
          <a:xfrm>
            <a:off x="2075936" y="1087395"/>
            <a:ext cx="8031893" cy="4827372"/>
          </a:xfrm>
          <a:ln>
            <a:solidFill>
              <a:schemeClr val="accent1"/>
            </a:solidFill>
          </a:ln>
        </p:spPr>
        <p:txBody>
          <a:bodyPr>
            <a:noAutofit/>
          </a:bodyPr>
          <a:lstStyle/>
          <a:p>
            <a:pPr marL="0" indent="0" algn="ctr">
              <a:spcBef>
                <a:spcPts val="0"/>
              </a:spcBef>
              <a:buNone/>
            </a:pPr>
            <a:r>
              <a:rPr lang="en-US" sz="1600" b="1" dirty="0">
                <a:solidFill>
                  <a:schemeClr val="accent1">
                    <a:lumMod val="50000"/>
                  </a:schemeClr>
                </a:solidFill>
                <a:cs typeface="Aharoni" panose="02010803020104030203" pitchFamily="2" charset="-79"/>
              </a:rPr>
              <a:t>Addressing Social Determinants of Health: Housing</a:t>
            </a:r>
            <a:endParaRPr lang="en-US" sz="1600" dirty="0">
              <a:ea typeface="Calibri" panose="020F0502020204030204" pitchFamily="34" charset="0"/>
              <a:cs typeface="Aharoni" panose="02010803020104030203" pitchFamily="2" charset="-79"/>
            </a:endParaRPr>
          </a:p>
          <a:p>
            <a:pPr marL="0" indent="0">
              <a:spcBef>
                <a:spcPts val="0"/>
              </a:spcBef>
              <a:buNone/>
            </a:pPr>
            <a:endParaRPr lang="en-US" sz="1600" b="1" dirty="0">
              <a:solidFill>
                <a:srgbClr val="161D26"/>
              </a:solidFill>
              <a:latin typeface="+mn-lt"/>
              <a:ea typeface="Calibri" panose="020F0502020204030204" pitchFamily="34" charset="0"/>
              <a:cs typeface="Aharoni" panose="02010803020104030203" pitchFamily="2" charset="-79"/>
            </a:endParaRPr>
          </a:p>
          <a:p>
            <a:pPr marL="0" indent="0">
              <a:spcBef>
                <a:spcPts val="0"/>
              </a:spcBef>
              <a:buNone/>
            </a:pPr>
            <a:r>
              <a:rPr lang="en-US" sz="1600" b="1" dirty="0">
                <a:solidFill>
                  <a:srgbClr val="161D26"/>
                </a:solidFill>
                <a:latin typeface="+mn-lt"/>
                <a:ea typeface="Calibri" panose="020F0502020204030204" pitchFamily="34" charset="0"/>
                <a:cs typeface="Aharoni" panose="02010803020104030203" pitchFamily="2" charset="-79"/>
              </a:rPr>
              <a:t>Date:</a:t>
            </a:r>
            <a:r>
              <a:rPr lang="en-US" sz="1600" dirty="0">
                <a:solidFill>
                  <a:srgbClr val="161D26"/>
                </a:solidFill>
                <a:latin typeface="+mn-lt"/>
                <a:ea typeface="Calibri" panose="020F0502020204030204" pitchFamily="34" charset="0"/>
                <a:cs typeface="Aharoni" panose="02010803020104030203" pitchFamily="2" charset="-79"/>
              </a:rPr>
              <a:t> Wednesday, February 28</a:t>
            </a:r>
            <a:endParaRPr lang="en-US" sz="1600" dirty="0">
              <a:latin typeface="+mn-lt"/>
              <a:ea typeface="Calibri" panose="020F0502020204030204" pitchFamily="34" charset="0"/>
              <a:cs typeface="Aharoni" panose="02010803020104030203" pitchFamily="2" charset="-79"/>
            </a:endParaRPr>
          </a:p>
          <a:p>
            <a:pPr marL="0" indent="0">
              <a:spcBef>
                <a:spcPts val="0"/>
              </a:spcBef>
              <a:buNone/>
            </a:pPr>
            <a:r>
              <a:rPr lang="en-US" sz="1600" b="1" dirty="0">
                <a:solidFill>
                  <a:srgbClr val="161D26"/>
                </a:solidFill>
                <a:latin typeface="+mn-lt"/>
                <a:ea typeface="Calibri" panose="020F0502020204030204" pitchFamily="34" charset="0"/>
                <a:cs typeface="Aharoni" panose="02010803020104030203" pitchFamily="2" charset="-79"/>
              </a:rPr>
              <a:t>Time:</a:t>
            </a:r>
            <a:r>
              <a:rPr lang="en-US" sz="1600" dirty="0">
                <a:solidFill>
                  <a:srgbClr val="161D26"/>
                </a:solidFill>
                <a:latin typeface="+mn-lt"/>
                <a:ea typeface="Calibri" panose="020F0502020204030204" pitchFamily="34" charset="0"/>
                <a:cs typeface="Aharoni" panose="02010803020104030203" pitchFamily="2" charset="-79"/>
              </a:rPr>
              <a:t> Noon - 1:00 pm</a:t>
            </a:r>
            <a:endParaRPr lang="en-US" sz="1600" dirty="0">
              <a:latin typeface="+mn-lt"/>
              <a:ea typeface="Calibri" panose="020F0502020204030204" pitchFamily="34" charset="0"/>
              <a:cs typeface="Aharoni" panose="02010803020104030203" pitchFamily="2" charset="-79"/>
            </a:endParaRPr>
          </a:p>
          <a:p>
            <a:pPr marL="0" indent="0">
              <a:spcBef>
                <a:spcPts val="0"/>
              </a:spcBef>
              <a:buNone/>
            </a:pPr>
            <a:r>
              <a:rPr lang="en-US" sz="1600" b="1" dirty="0">
                <a:solidFill>
                  <a:srgbClr val="161D26"/>
                </a:solidFill>
                <a:latin typeface="+mn-lt"/>
                <a:ea typeface="Calibri" panose="020F0502020204030204" pitchFamily="34" charset="0"/>
                <a:cs typeface="Aharoni" panose="02010803020104030203" pitchFamily="2" charset="-79"/>
              </a:rPr>
              <a:t>Location:</a:t>
            </a:r>
            <a:r>
              <a:rPr lang="en-US" sz="1600" dirty="0">
                <a:solidFill>
                  <a:srgbClr val="161D26"/>
                </a:solidFill>
                <a:latin typeface="+mn-lt"/>
                <a:ea typeface="Calibri" panose="020F0502020204030204" pitchFamily="34" charset="0"/>
                <a:cs typeface="Aharoni" panose="02010803020104030203" pitchFamily="2" charset="-79"/>
              </a:rPr>
              <a:t> Webinar</a:t>
            </a:r>
            <a:endParaRPr lang="en-US" sz="1600" dirty="0">
              <a:latin typeface="+mn-lt"/>
              <a:ea typeface="Calibri" panose="020F0502020204030204" pitchFamily="34" charset="0"/>
              <a:cs typeface="Aharoni" panose="02010803020104030203" pitchFamily="2" charset="-79"/>
            </a:endParaRPr>
          </a:p>
          <a:p>
            <a:pPr marL="600075" lvl="2" indent="0">
              <a:spcBef>
                <a:spcPts val="0"/>
              </a:spcBef>
              <a:buNone/>
            </a:pPr>
            <a:r>
              <a:rPr lang="en-US" sz="1600" b="1" dirty="0">
                <a:solidFill>
                  <a:srgbClr val="000000"/>
                </a:solidFill>
                <a:latin typeface="+mn-lt"/>
                <a:ea typeface="Calibri" panose="020F0502020204030204" pitchFamily="34" charset="0"/>
                <a:cs typeface="Aharoni" panose="02010803020104030203" pitchFamily="2" charset="-79"/>
              </a:rPr>
              <a:t>OR</a:t>
            </a:r>
            <a:endParaRPr lang="en-US" sz="1600" b="1" dirty="0">
              <a:latin typeface="+mn-lt"/>
              <a:ea typeface="Calibri" panose="020F0502020204030204" pitchFamily="34" charset="0"/>
              <a:cs typeface="Aharoni" panose="02010803020104030203" pitchFamily="2" charset="-79"/>
            </a:endParaRPr>
          </a:p>
          <a:p>
            <a:pPr marL="0" indent="0">
              <a:spcBef>
                <a:spcPts val="0"/>
              </a:spcBef>
              <a:buNone/>
            </a:pPr>
            <a:r>
              <a:rPr lang="en-US" sz="1600" b="1" dirty="0">
                <a:solidFill>
                  <a:srgbClr val="000000"/>
                </a:solidFill>
                <a:latin typeface="+mn-lt"/>
                <a:ea typeface="Calibri" panose="020F0502020204030204" pitchFamily="34" charset="0"/>
                <a:cs typeface="Aharoni" panose="02010803020104030203" pitchFamily="2" charset="-79"/>
              </a:rPr>
              <a:t>Date:</a:t>
            </a:r>
            <a:r>
              <a:rPr lang="en-US" sz="1600" dirty="0">
                <a:solidFill>
                  <a:srgbClr val="000000"/>
                </a:solidFill>
                <a:latin typeface="+mn-lt"/>
                <a:ea typeface="Calibri" panose="020F0502020204030204" pitchFamily="34" charset="0"/>
                <a:cs typeface="Aharoni" panose="02010803020104030203" pitchFamily="2" charset="-79"/>
              </a:rPr>
              <a:t> Wednesday, March 7</a:t>
            </a:r>
            <a:endParaRPr lang="en-US" sz="1600" dirty="0">
              <a:latin typeface="+mn-lt"/>
              <a:ea typeface="Calibri" panose="020F0502020204030204" pitchFamily="34" charset="0"/>
              <a:cs typeface="Aharoni" panose="02010803020104030203" pitchFamily="2" charset="-79"/>
            </a:endParaRPr>
          </a:p>
          <a:p>
            <a:pPr marL="0" indent="0">
              <a:spcBef>
                <a:spcPts val="0"/>
              </a:spcBef>
              <a:buNone/>
            </a:pPr>
            <a:r>
              <a:rPr lang="en-US" sz="1600" b="1" dirty="0">
                <a:solidFill>
                  <a:srgbClr val="000000"/>
                </a:solidFill>
                <a:latin typeface="+mn-lt"/>
                <a:ea typeface="Calibri" panose="020F0502020204030204" pitchFamily="34" charset="0"/>
                <a:cs typeface="Aharoni" panose="02010803020104030203" pitchFamily="2" charset="-79"/>
              </a:rPr>
              <a:t>Time:</a:t>
            </a:r>
            <a:r>
              <a:rPr lang="en-US" sz="1600" dirty="0">
                <a:solidFill>
                  <a:srgbClr val="000000"/>
                </a:solidFill>
                <a:latin typeface="+mn-lt"/>
                <a:ea typeface="Calibri" panose="020F0502020204030204" pitchFamily="34" charset="0"/>
                <a:cs typeface="Aharoni" panose="02010803020104030203" pitchFamily="2" charset="-79"/>
              </a:rPr>
              <a:t> Noon - 1:00 pm</a:t>
            </a:r>
            <a:endParaRPr lang="en-US" sz="1600" dirty="0">
              <a:latin typeface="+mn-lt"/>
              <a:ea typeface="Calibri" panose="020F0502020204030204" pitchFamily="34" charset="0"/>
              <a:cs typeface="Aharoni" panose="02010803020104030203" pitchFamily="2" charset="-79"/>
            </a:endParaRPr>
          </a:p>
          <a:p>
            <a:pPr marL="0" indent="0">
              <a:spcBef>
                <a:spcPts val="0"/>
              </a:spcBef>
              <a:buNone/>
            </a:pPr>
            <a:r>
              <a:rPr lang="en-US" sz="1600" b="1" dirty="0">
                <a:solidFill>
                  <a:srgbClr val="000000"/>
                </a:solidFill>
                <a:latin typeface="+mn-lt"/>
                <a:ea typeface="Calibri" panose="020F0502020204030204" pitchFamily="34" charset="0"/>
                <a:cs typeface="Aharoni" panose="02010803020104030203" pitchFamily="2" charset="-79"/>
              </a:rPr>
              <a:t>Location:</a:t>
            </a:r>
            <a:r>
              <a:rPr lang="en-US" sz="1600" dirty="0">
                <a:solidFill>
                  <a:srgbClr val="000000"/>
                </a:solidFill>
                <a:latin typeface="+mn-lt"/>
                <a:ea typeface="Calibri" panose="020F0502020204030204" pitchFamily="34" charset="0"/>
                <a:cs typeface="Aharoni" panose="02010803020104030203" pitchFamily="2" charset="-79"/>
              </a:rPr>
              <a:t> Webinar</a:t>
            </a:r>
            <a:endParaRPr lang="en-US" sz="1600" dirty="0">
              <a:latin typeface="+mn-lt"/>
              <a:ea typeface="Calibri" panose="020F0502020204030204" pitchFamily="34" charset="0"/>
              <a:cs typeface="Aharoni" panose="02010803020104030203" pitchFamily="2" charset="-79"/>
            </a:endParaRPr>
          </a:p>
          <a:p>
            <a:pPr marL="0" indent="0">
              <a:buNone/>
            </a:pPr>
            <a:r>
              <a:rPr lang="en-US" sz="1600" b="1" dirty="0">
                <a:solidFill>
                  <a:srgbClr val="161D26"/>
                </a:solidFill>
                <a:latin typeface="+mn-lt"/>
                <a:ea typeface="Calibri" panose="020F0502020204030204" pitchFamily="34" charset="0"/>
                <a:cs typeface="Aharoni" panose="02010803020104030203" pitchFamily="2" charset="-79"/>
              </a:rPr>
              <a:t>This interactive webinar will address:</a:t>
            </a:r>
            <a:endParaRPr lang="en-US" sz="1600" b="1" dirty="0">
              <a:latin typeface="+mn-lt"/>
              <a:ea typeface="Calibri" panose="020F0502020204030204" pitchFamily="34" charset="0"/>
              <a:cs typeface="Aharoni" panose="02010803020104030203" pitchFamily="2" charset="-79"/>
            </a:endParaRPr>
          </a:p>
          <a:p>
            <a:pPr marL="214313" indent="-214313"/>
            <a:r>
              <a:rPr lang="en-US" sz="1600" dirty="0">
                <a:solidFill>
                  <a:srgbClr val="161D26"/>
                </a:solidFill>
                <a:latin typeface="+mn-lt"/>
                <a:ea typeface="Calibri" panose="020F0502020204030204" pitchFamily="34" charset="0"/>
                <a:cs typeface="Aharoni" panose="02010803020104030203" pitchFamily="2" charset="-79"/>
              </a:rPr>
              <a:t>How social determinants of health affect health outcomes</a:t>
            </a:r>
            <a:endParaRPr lang="en-US" sz="1600" dirty="0">
              <a:latin typeface="+mn-lt"/>
              <a:ea typeface="Calibri" panose="020F0502020204030204" pitchFamily="34" charset="0"/>
              <a:cs typeface="Aharoni" panose="02010803020104030203" pitchFamily="2" charset="-79"/>
            </a:endParaRPr>
          </a:p>
          <a:p>
            <a:pPr marL="214313" indent="-214313"/>
            <a:r>
              <a:rPr lang="en-US" sz="1600" dirty="0">
                <a:solidFill>
                  <a:srgbClr val="161D26"/>
                </a:solidFill>
                <a:latin typeface="+mn-lt"/>
                <a:ea typeface="Calibri" panose="020F0502020204030204" pitchFamily="34" charset="0"/>
                <a:cs typeface="Aharoni" panose="02010803020104030203" pitchFamily="2" charset="-79"/>
              </a:rPr>
              <a:t>Housing as a local social determinant of health</a:t>
            </a:r>
            <a:endParaRPr lang="en-US" sz="1600" dirty="0">
              <a:latin typeface="+mn-lt"/>
              <a:ea typeface="Calibri" panose="020F0502020204030204" pitchFamily="34" charset="0"/>
              <a:cs typeface="Aharoni" panose="02010803020104030203" pitchFamily="2" charset="-79"/>
            </a:endParaRPr>
          </a:p>
          <a:p>
            <a:pPr marL="214313" indent="-214313"/>
            <a:r>
              <a:rPr lang="en-US" sz="1600" dirty="0">
                <a:solidFill>
                  <a:srgbClr val="161D26"/>
                </a:solidFill>
                <a:latin typeface="+mn-lt"/>
                <a:ea typeface="Calibri" panose="020F0502020204030204" pitchFamily="34" charset="0"/>
                <a:cs typeface="Aharoni" panose="02010803020104030203" pitchFamily="2" charset="-79"/>
              </a:rPr>
              <a:t>How housing as a social determinant of health may cause someone to be seen as "non-adherent“</a:t>
            </a:r>
            <a:endParaRPr lang="en-US" sz="1600" dirty="0">
              <a:latin typeface="+mn-lt"/>
              <a:ea typeface="Calibri" panose="020F0502020204030204" pitchFamily="34" charset="0"/>
              <a:cs typeface="Aharoni" panose="02010803020104030203" pitchFamily="2" charset="-79"/>
            </a:endParaRPr>
          </a:p>
          <a:p>
            <a:pPr marL="214313" indent="-214313"/>
            <a:r>
              <a:rPr lang="en-US" sz="1600" dirty="0">
                <a:solidFill>
                  <a:srgbClr val="161D26"/>
                </a:solidFill>
                <a:latin typeface="+mn-lt"/>
                <a:ea typeface="Calibri" panose="020F0502020204030204" pitchFamily="34" charset="0"/>
                <a:cs typeface="Aharoni" panose="02010803020104030203" pitchFamily="2" charset="-79"/>
              </a:rPr>
              <a:t>Best practices to address housing as a social determinant of health</a:t>
            </a:r>
            <a:endParaRPr lang="en-US" sz="1600" dirty="0">
              <a:latin typeface="+mn-lt"/>
              <a:ea typeface="Calibri" panose="020F0502020204030204" pitchFamily="34" charset="0"/>
              <a:cs typeface="Aharoni" panose="02010803020104030203" pitchFamily="2" charset="-79"/>
            </a:endParaRPr>
          </a:p>
          <a:p>
            <a:pPr marL="0" indent="0">
              <a:spcBef>
                <a:spcPts val="0"/>
              </a:spcBef>
              <a:buNone/>
            </a:pPr>
            <a:r>
              <a:rPr lang="en-US" sz="1600" dirty="0">
                <a:solidFill>
                  <a:srgbClr val="36495F"/>
                </a:solidFill>
                <a:latin typeface="+mn-lt"/>
                <a:ea typeface="Calibri" panose="020F0502020204030204" pitchFamily="34" charset="0"/>
                <a:cs typeface="Aharoni" panose="02010803020104030203" pitchFamily="2" charset="-79"/>
              </a:rPr>
              <a:t> </a:t>
            </a:r>
            <a:r>
              <a:rPr lang="en-US" sz="1600" b="1" dirty="0">
                <a:solidFill>
                  <a:srgbClr val="161D26"/>
                </a:solidFill>
                <a:latin typeface="+mn-lt"/>
                <a:ea typeface="Calibri" panose="020F0502020204030204" pitchFamily="34" charset="0"/>
                <a:cs typeface="Aharoni" panose="02010803020104030203" pitchFamily="2" charset="-79"/>
              </a:rPr>
              <a:t>Faculty:</a:t>
            </a:r>
            <a:endParaRPr lang="en-US" sz="1600" dirty="0">
              <a:latin typeface="+mn-lt"/>
              <a:ea typeface="Calibri" panose="020F0502020204030204" pitchFamily="34" charset="0"/>
              <a:cs typeface="Aharoni" panose="02010803020104030203" pitchFamily="2" charset="-79"/>
            </a:endParaRPr>
          </a:p>
          <a:p>
            <a:pPr>
              <a:spcBef>
                <a:spcPts val="0"/>
              </a:spcBef>
            </a:pPr>
            <a:r>
              <a:rPr lang="en-US" sz="1600" dirty="0">
                <a:solidFill>
                  <a:srgbClr val="161D26"/>
                </a:solidFill>
                <a:latin typeface="+mn-lt"/>
                <a:ea typeface="Calibri" panose="020F0502020204030204" pitchFamily="34" charset="0"/>
                <a:cs typeface="Aharoni" panose="02010803020104030203" pitchFamily="2" charset="-79"/>
              </a:rPr>
              <a:t>Martine Hackett, Ph.D. Assistant Professor, Public and Community Health Programs, Hofstra University and the National Center for Suburban Studies, Suburban Health Equity Institute.</a:t>
            </a:r>
            <a:endParaRPr lang="en-US" sz="1600" dirty="0">
              <a:latin typeface="+mn-lt"/>
              <a:ea typeface="Calibri" panose="020F0502020204030204" pitchFamily="34" charset="0"/>
              <a:cs typeface="Aharoni" panose="02010803020104030203" pitchFamily="2" charset="-79"/>
            </a:endParaRPr>
          </a:p>
          <a:p>
            <a:endParaRPr lang="en-US" sz="900" dirty="0"/>
          </a:p>
        </p:txBody>
      </p:sp>
      <p:pic>
        <p:nvPicPr>
          <p:cNvPr id="2" name="Picture 1">
            <a:extLst>
              <a:ext uri="{FF2B5EF4-FFF2-40B4-BE49-F238E27FC236}">
                <a16:creationId xmlns:a16="http://schemas.microsoft.com/office/drawing/2014/main" xmlns="" id="{EB642CA1-3E79-4891-9F4F-BF7408E448B1}"/>
              </a:ext>
            </a:extLst>
          </p:cNvPr>
          <p:cNvPicPr>
            <a:picLocks noChangeAspect="1"/>
          </p:cNvPicPr>
          <p:nvPr/>
        </p:nvPicPr>
        <p:blipFill>
          <a:blip r:embed="rId2"/>
          <a:stretch>
            <a:fillRect/>
          </a:stretch>
        </p:blipFill>
        <p:spPr>
          <a:xfrm>
            <a:off x="7464630" y="1610686"/>
            <a:ext cx="2448362" cy="2234268"/>
          </a:xfrm>
          <a:prstGeom prst="rect">
            <a:avLst/>
          </a:prstGeom>
          <a:ln>
            <a:solidFill>
              <a:schemeClr val="tx2">
                <a:lumMod val="60000"/>
                <a:lumOff val="40000"/>
              </a:schemeClr>
            </a:solidFill>
          </a:ln>
        </p:spPr>
      </p:pic>
    </p:spTree>
    <p:extLst>
      <p:ext uri="{BB962C8B-B14F-4D97-AF65-F5344CB8AC3E}">
        <p14:creationId xmlns:p14="http://schemas.microsoft.com/office/powerpoint/2010/main" val="463506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NQP WEBSITE </a:t>
            </a:r>
            <a:endParaRPr lang="en-US" b="1" dirty="0"/>
          </a:p>
        </p:txBody>
      </p:sp>
      <p:sp>
        <p:nvSpPr>
          <p:cNvPr id="3" name="Content Placeholder 2"/>
          <p:cNvSpPr>
            <a:spLocks noGrp="1"/>
          </p:cNvSpPr>
          <p:nvPr>
            <p:ph idx="1"/>
          </p:nvPr>
        </p:nvSpPr>
        <p:spPr>
          <a:xfrm>
            <a:off x="3783227" y="1136822"/>
            <a:ext cx="4625546" cy="2858531"/>
          </a:xfrm>
          <a:ln>
            <a:solidFill>
              <a:schemeClr val="accent1"/>
            </a:solidFill>
          </a:ln>
        </p:spPr>
        <p:txBody>
          <a:bodyPr>
            <a:normAutofit fontScale="92500" lnSpcReduction="20000"/>
          </a:bodyPr>
          <a:lstStyle/>
          <a:p>
            <a:pPr marL="0" indent="0" algn="ctr">
              <a:buNone/>
            </a:pPr>
            <a:r>
              <a:rPr lang="en-US" dirty="0">
                <a:hlinkClick r:id="rId2"/>
              </a:rPr>
              <a:t>http://</a:t>
            </a:r>
            <a:r>
              <a:rPr lang="en-US" dirty="0" smtClean="0">
                <a:hlinkClick r:id="rId2"/>
              </a:rPr>
              <a:t>www.nqpps.org</a:t>
            </a:r>
            <a:endParaRPr lang="en-US" dirty="0" smtClean="0"/>
          </a:p>
          <a:p>
            <a:r>
              <a:rPr lang="en-US" dirty="0" smtClean="0"/>
              <a:t>Project Information</a:t>
            </a:r>
          </a:p>
          <a:p>
            <a:r>
              <a:rPr lang="en-US" dirty="0" smtClean="0"/>
              <a:t>Project Resources </a:t>
            </a:r>
          </a:p>
          <a:p>
            <a:pPr lvl="1"/>
            <a:r>
              <a:rPr lang="en-US" dirty="0"/>
              <a:t>HWAPPS Training Portal </a:t>
            </a:r>
          </a:p>
          <a:p>
            <a:r>
              <a:rPr lang="en-US" dirty="0" smtClean="0"/>
              <a:t>News &amp; Events</a:t>
            </a:r>
          </a:p>
          <a:p>
            <a:r>
              <a:rPr lang="en-US" dirty="0" smtClean="0"/>
              <a:t>Career</a:t>
            </a:r>
          </a:p>
          <a:p>
            <a:pPr marL="0" indent="0" algn="ctr">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28</a:t>
            </a:fld>
            <a:endParaRPr lang="en-US" dirty="0"/>
          </a:p>
        </p:txBody>
      </p:sp>
      <p:pic>
        <p:nvPicPr>
          <p:cNvPr id="1028" name="Picture 4" descr="Image result for thank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2487" y="3893977"/>
            <a:ext cx="3442472" cy="207086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133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994A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bg1"/>
                </a:solidFill>
                <a:latin typeface="Calvert MT" pitchFamily="2" charset="0"/>
              </a:rPr>
              <a:t>Care Transitions Network</a:t>
            </a:r>
            <a:endParaRPr lang="en-US" sz="5400" dirty="0">
              <a:solidFill>
                <a:schemeClr val="bg1"/>
              </a:solidFill>
              <a:latin typeface="Calvert MT" pitchFamily="2" charset="0"/>
            </a:endParaRPr>
          </a:p>
        </p:txBody>
      </p:sp>
      <p:sp>
        <p:nvSpPr>
          <p:cNvPr id="3" name="Content Placeholder 2"/>
          <p:cNvSpPr>
            <a:spLocks noGrp="1"/>
          </p:cNvSpPr>
          <p:nvPr>
            <p:ph idx="1"/>
          </p:nvPr>
        </p:nvSpPr>
        <p:spPr/>
        <p:txBody>
          <a:bodyPr>
            <a:normAutofit/>
          </a:bodyPr>
          <a:lstStyle/>
          <a:p>
            <a:r>
              <a:rPr lang="en-US" sz="3600" dirty="0" smtClean="0">
                <a:solidFill>
                  <a:schemeClr val="bg1"/>
                </a:solidFill>
                <a:latin typeface="Gotham" panose="02000604030000020004" pitchFamily="50" charset="0"/>
              </a:rPr>
              <a:t>4 year project funded by CMS to reduce all-cause re-hospitalization rates for people with serious mental illness</a:t>
            </a:r>
          </a:p>
          <a:p>
            <a:r>
              <a:rPr lang="en-US" sz="3600" dirty="0" smtClean="0">
                <a:solidFill>
                  <a:schemeClr val="bg1"/>
                </a:solidFill>
                <a:latin typeface="Gotham" panose="02000604030000020004" pitchFamily="50" charset="0"/>
              </a:rPr>
              <a:t>Eligible professionals include: LCSW, Clinical Psychologists, PAs, NPs, </a:t>
            </a:r>
            <a:r>
              <a:rPr lang="en-US" sz="3600" smtClean="0">
                <a:solidFill>
                  <a:schemeClr val="bg1"/>
                </a:solidFill>
                <a:latin typeface="Gotham" panose="02000604030000020004" pitchFamily="50" charset="0"/>
              </a:rPr>
              <a:t>and Physicians </a:t>
            </a:r>
            <a:endParaRPr lang="en-US" sz="3600" dirty="0">
              <a:solidFill>
                <a:schemeClr val="bg1"/>
              </a:solidFill>
              <a:latin typeface="Gotham" panose="02000604030000020004" pitchFamily="50" charset="0"/>
            </a:endParaRP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035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994A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bg1"/>
                </a:solidFill>
                <a:latin typeface="Calvert MT" pitchFamily="2" charset="0"/>
              </a:rPr>
              <a:t>Are </a:t>
            </a:r>
            <a:r>
              <a:rPr lang="en-US" sz="5400" dirty="0">
                <a:solidFill>
                  <a:schemeClr val="bg1"/>
                </a:solidFill>
                <a:latin typeface="Calvert MT" pitchFamily="2" charset="0"/>
              </a:rPr>
              <a:t>You Ready, Feet?</a:t>
            </a:r>
            <a:r>
              <a:rPr lang="en-US" sz="5400" dirty="0" smtClean="0">
                <a:solidFill>
                  <a:schemeClr val="bg1"/>
                </a:solidFill>
                <a:latin typeface="Calvert MT" pitchFamily="2" charset="0"/>
              </a:rPr>
              <a:t>™</a:t>
            </a:r>
            <a:endParaRPr lang="en-US" sz="5400" dirty="0">
              <a:solidFill>
                <a:schemeClr val="bg1"/>
              </a:solidFill>
              <a:latin typeface="Calvert MT" pitchFamily="2" charset="0"/>
            </a:endParaRPr>
          </a:p>
        </p:txBody>
      </p:sp>
      <p:sp>
        <p:nvSpPr>
          <p:cNvPr id="3" name="Content Placeholder 2"/>
          <p:cNvSpPr>
            <a:spLocks noGrp="1"/>
          </p:cNvSpPr>
          <p:nvPr>
            <p:ph idx="1"/>
          </p:nvPr>
        </p:nvSpPr>
        <p:spPr/>
        <p:txBody>
          <a:bodyPr>
            <a:normAutofit/>
          </a:bodyPr>
          <a:lstStyle/>
          <a:p>
            <a:r>
              <a:rPr lang="en-US" sz="3600" dirty="0">
                <a:solidFill>
                  <a:schemeClr val="bg1"/>
                </a:solidFill>
                <a:latin typeface="Gotham" panose="02000604030000020004" pitchFamily="50" charset="0"/>
              </a:rPr>
              <a:t>School #</a:t>
            </a:r>
            <a:r>
              <a:rPr lang="en-US" sz="3600" dirty="0" err="1">
                <a:solidFill>
                  <a:schemeClr val="bg1"/>
                </a:solidFill>
                <a:latin typeface="Gotham" panose="02000604030000020004" pitchFamily="50" charset="0"/>
              </a:rPr>
              <a:t>ReadyFeet</a:t>
            </a:r>
            <a:r>
              <a:rPr lang="en-US" sz="3600" dirty="0">
                <a:solidFill>
                  <a:schemeClr val="bg1"/>
                </a:solidFill>
                <a:latin typeface="Gotham" panose="02000604030000020004" pitchFamily="50" charset="0"/>
              </a:rPr>
              <a:t> Challenges</a:t>
            </a:r>
          </a:p>
          <a:p>
            <a:pPr lvl="1"/>
            <a:r>
              <a:rPr lang="en-US" sz="3200" dirty="0" smtClean="0">
                <a:solidFill>
                  <a:schemeClr val="bg1"/>
                </a:solidFill>
                <a:latin typeface="Gotham" panose="02000604030000020004" pitchFamily="50" charset="0"/>
              </a:rPr>
              <a:t>Patchogue-Medford </a:t>
            </a:r>
            <a:r>
              <a:rPr lang="en-US" sz="3200" dirty="0">
                <a:solidFill>
                  <a:schemeClr val="bg1"/>
                </a:solidFill>
                <a:latin typeface="Gotham" panose="02000604030000020004" pitchFamily="50" charset="0"/>
              </a:rPr>
              <a:t>School District</a:t>
            </a:r>
          </a:p>
          <a:p>
            <a:pPr lvl="1"/>
            <a:r>
              <a:rPr lang="en-US" sz="3200" dirty="0">
                <a:solidFill>
                  <a:schemeClr val="bg1"/>
                </a:solidFill>
                <a:latin typeface="Gotham" panose="02000604030000020004" pitchFamily="50" charset="0"/>
              </a:rPr>
              <a:t>Bridgehampton School District</a:t>
            </a:r>
          </a:p>
          <a:p>
            <a:pPr lvl="1"/>
            <a:r>
              <a:rPr lang="en-US" sz="3200" dirty="0">
                <a:solidFill>
                  <a:schemeClr val="bg1"/>
                </a:solidFill>
                <a:latin typeface="Gotham" panose="02000604030000020004" pitchFamily="50" charset="0"/>
              </a:rPr>
              <a:t>Wyandanch’s Milton L. Olive Middle School  / Cohen Children’s Medical Center grant</a:t>
            </a:r>
          </a:p>
          <a:p>
            <a:r>
              <a:rPr lang="en-US" sz="3600" dirty="0">
                <a:solidFill>
                  <a:schemeClr val="bg1"/>
                </a:solidFill>
                <a:latin typeface="Gotham" panose="02000604030000020004" pitchFamily="50" charset="0"/>
              </a:rPr>
              <a:t>Libraries?</a:t>
            </a:r>
          </a:p>
          <a:p>
            <a:r>
              <a:rPr lang="en-US" sz="3600" dirty="0">
                <a:solidFill>
                  <a:schemeClr val="bg1"/>
                </a:solidFill>
                <a:latin typeface="Gotham" panose="02000604030000020004" pitchFamily="50" charset="0"/>
              </a:rPr>
              <a:t>Packaging?</a:t>
            </a: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85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994A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0122"/>
            <a:ext cx="10515600" cy="1325563"/>
          </a:xfrm>
        </p:spPr>
        <p:txBody>
          <a:bodyPr>
            <a:normAutofit/>
          </a:bodyPr>
          <a:lstStyle/>
          <a:p>
            <a:r>
              <a:rPr lang="en-US" sz="5400" dirty="0" smtClean="0">
                <a:solidFill>
                  <a:schemeClr val="bg1"/>
                </a:solidFill>
                <a:latin typeface="Calvert MT" pitchFamily="2" charset="0"/>
              </a:rPr>
              <a:t>Feedback + Adjournment</a:t>
            </a:r>
            <a:endParaRPr lang="en-US" sz="5400" dirty="0">
              <a:solidFill>
                <a:schemeClr val="bg1"/>
              </a:solidFill>
              <a:latin typeface="Calvert MT" pitchFamily="2" charset="0"/>
            </a:endParaRPr>
          </a:p>
        </p:txBody>
      </p:sp>
      <p:sp>
        <p:nvSpPr>
          <p:cNvPr id="3" name="Content Placeholder 2"/>
          <p:cNvSpPr>
            <a:spLocks noGrp="1"/>
          </p:cNvSpPr>
          <p:nvPr>
            <p:ph idx="1"/>
          </p:nvPr>
        </p:nvSpPr>
        <p:spPr/>
        <p:txBody>
          <a:bodyPr>
            <a:normAutofit/>
          </a:bodyPr>
          <a:lstStyle/>
          <a:p>
            <a:pPr marL="0" indent="0">
              <a:buNone/>
            </a:pPr>
            <a:r>
              <a:rPr lang="en-US" sz="3600" dirty="0" smtClean="0">
                <a:solidFill>
                  <a:schemeClr val="bg1"/>
                </a:solidFill>
                <a:latin typeface="Gotham" panose="02000604030000020004" pitchFamily="50" charset="0"/>
              </a:rPr>
              <a:t>Next meeting, </a:t>
            </a:r>
            <a:r>
              <a:rPr lang="en-US" sz="3600" b="1" u="sng" dirty="0" smtClean="0">
                <a:solidFill>
                  <a:schemeClr val="bg1"/>
                </a:solidFill>
                <a:latin typeface="Gotham" panose="02000604030000020004" pitchFamily="50" charset="0"/>
              </a:rPr>
              <a:t>April 11, 2018</a:t>
            </a:r>
          </a:p>
          <a:p>
            <a:pPr marL="0" indent="0">
              <a:buNone/>
            </a:pPr>
            <a:endParaRPr lang="en-US" sz="3600" dirty="0" smtClean="0">
              <a:solidFill>
                <a:schemeClr val="bg1"/>
              </a:solidFill>
              <a:latin typeface="Gotham" panose="02000604030000020004" pitchFamily="50" charset="0"/>
            </a:endParaRPr>
          </a:p>
          <a:p>
            <a:pPr marL="0" indent="0">
              <a:buNone/>
            </a:pPr>
            <a:r>
              <a:rPr lang="en-US" sz="3600" dirty="0" smtClean="0">
                <a:solidFill>
                  <a:schemeClr val="bg1"/>
                </a:solidFill>
                <a:latin typeface="Gotham" panose="02000604030000020004" pitchFamily="50" charset="0"/>
              </a:rPr>
              <a:t>To register, visit</a:t>
            </a:r>
            <a:r>
              <a:rPr lang="en-US" sz="3600" b="1" u="sng" dirty="0">
                <a:solidFill>
                  <a:schemeClr val="bg1"/>
                </a:solidFill>
                <a:latin typeface="Gotham" panose="02000604030000020004" pitchFamily="50" charset="0"/>
              </a:rPr>
              <a:t/>
            </a:r>
            <a:br>
              <a:rPr lang="en-US" sz="3600" b="1" u="sng" dirty="0">
                <a:solidFill>
                  <a:schemeClr val="bg1"/>
                </a:solidFill>
                <a:latin typeface="Gotham" panose="02000604030000020004" pitchFamily="50" charset="0"/>
              </a:rPr>
            </a:br>
            <a:r>
              <a:rPr lang="en-US" sz="3600" b="1" u="sng" dirty="0" smtClean="0">
                <a:solidFill>
                  <a:srgbClr val="FFFF00"/>
                </a:solidFill>
                <a:latin typeface="Gotham" panose="02000604030000020004" pitchFamily="50" charset="0"/>
              </a:rPr>
              <a:t>www.lihcAPRIL2018.eventbrite.com </a:t>
            </a: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908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994A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bg1"/>
                </a:solidFill>
                <a:latin typeface="Calvert MT" pitchFamily="2" charset="0"/>
              </a:rPr>
              <a:t>AYRF + Worksite Wellness</a:t>
            </a:r>
          </a:p>
        </p:txBody>
      </p:sp>
      <p:sp>
        <p:nvSpPr>
          <p:cNvPr id="3" name="Content Placeholder 2"/>
          <p:cNvSpPr>
            <a:spLocks noGrp="1"/>
          </p:cNvSpPr>
          <p:nvPr>
            <p:ph idx="1"/>
          </p:nvPr>
        </p:nvSpPr>
        <p:spPr/>
        <p:txBody>
          <a:bodyPr>
            <a:normAutofit/>
          </a:bodyPr>
          <a:lstStyle/>
          <a:p>
            <a:r>
              <a:rPr lang="en-US" sz="3600" dirty="0">
                <a:solidFill>
                  <a:schemeClr val="bg1"/>
                </a:solidFill>
                <a:latin typeface="Gotham" panose="02000604030000020004" pitchFamily="50" charset="0"/>
              </a:rPr>
              <a:t>Cara Montesano, MS, RD, CDN, Public Health Nutrition Program Coordinator, Department of Family, Population and Preventative Medicine</a:t>
            </a:r>
          </a:p>
        </p:txBody>
      </p:sp>
      <p:sp>
        <p:nvSpPr>
          <p:cNvPr id="4" name="Rectangle 3"/>
          <p:cNvSpPr/>
          <p:nvPr/>
        </p:nvSpPr>
        <p:spPr>
          <a:xfrm>
            <a:off x="0" y="6412158"/>
            <a:ext cx="12362213" cy="445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50414"/>
            <a:ext cx="2351541" cy="369332"/>
          </a:xfrm>
          <a:prstGeom prst="rect">
            <a:avLst/>
          </a:prstGeom>
          <a:noFill/>
        </p:spPr>
        <p:txBody>
          <a:bodyPr wrap="none" rtlCol="0">
            <a:spAutoFit/>
          </a:bodyPr>
          <a:lstStyle/>
          <a:p>
            <a:r>
              <a:rPr lang="en-US" dirty="0" smtClean="0">
                <a:solidFill>
                  <a:srgbClr val="3994A9"/>
                </a:solidFill>
              </a:rPr>
              <a:t>www.lihealthcollab.org</a:t>
            </a:r>
            <a:endParaRPr lang="en-US" dirty="0">
              <a:solidFill>
                <a:srgbClr val="3994A9"/>
              </a:solidFill>
            </a:endParaRP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9668" y="6421261"/>
            <a:ext cx="1304902" cy="484240"/>
          </a:xfrm>
          <a:prstGeom prst="rect">
            <a:avLst/>
          </a:prstGeom>
        </p:spPr>
      </p:pic>
      <p:cxnSp>
        <p:nvCxnSpPr>
          <p:cNvPr id="8" name="Straight Connector 7"/>
          <p:cNvCxnSpPr/>
          <p:nvPr/>
        </p:nvCxnSpPr>
        <p:spPr>
          <a:xfrm flipV="1">
            <a:off x="838200" y="1484026"/>
            <a:ext cx="10515600" cy="29981"/>
          </a:xfrm>
          <a:prstGeom prst="line">
            <a:avLst/>
          </a:prstGeom>
          <a:ln w="60325" cap="sq"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971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0"/>
            <a:ext cx="9164178" cy="6842932"/>
          </a:xfrm>
          <a:prstGeom prst="rect">
            <a:avLst/>
          </a:prstGeom>
        </p:spPr>
      </p:pic>
    </p:spTree>
    <p:extLst>
      <p:ext uri="{BB962C8B-B14F-4D97-AF65-F5344CB8AC3E}">
        <p14:creationId xmlns:p14="http://schemas.microsoft.com/office/powerpoint/2010/main" val="591297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1707924" y="155448"/>
            <a:ext cx="8780244" cy="6572159"/>
          </a:xfrm>
          <a:prstGeom prst="rect">
            <a:avLst/>
          </a:prstGeom>
        </p:spPr>
      </p:pic>
    </p:spTree>
    <p:extLst>
      <p:ext uri="{BB962C8B-B14F-4D97-AF65-F5344CB8AC3E}">
        <p14:creationId xmlns:p14="http://schemas.microsoft.com/office/powerpoint/2010/main" val="3564534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619934" y="265176"/>
            <a:ext cx="8566481" cy="6396629"/>
          </a:xfrm>
          <a:prstGeom prst="rect">
            <a:avLst/>
          </a:prstGeom>
        </p:spPr>
      </p:pic>
    </p:spTree>
    <p:extLst>
      <p:ext uri="{BB962C8B-B14F-4D97-AF65-F5344CB8AC3E}">
        <p14:creationId xmlns:p14="http://schemas.microsoft.com/office/powerpoint/2010/main" val="2136447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529" y="472349"/>
            <a:ext cx="7450777" cy="1325563"/>
          </a:xfrm>
        </p:spPr>
        <p:txBody>
          <a:bodyPr/>
          <a:lstStyle/>
          <a:p>
            <a:r>
              <a:rPr lang="en-US" b="1" dirty="0" smtClean="0">
                <a:solidFill>
                  <a:schemeClr val="accent2"/>
                </a:solidFill>
              </a:rPr>
              <a:t>Our Team</a:t>
            </a:r>
            <a:endParaRPr lang="en-US" b="1" dirty="0">
              <a:solidFill>
                <a:schemeClr val="accent2"/>
              </a:solidFill>
            </a:endParaRPr>
          </a:p>
        </p:txBody>
      </p:sp>
      <p:pic>
        <p:nvPicPr>
          <p:cNvPr id="5" name="Picture 4"/>
          <p:cNvPicPr>
            <a:picLocks noChangeAspect="1"/>
          </p:cNvPicPr>
          <p:nvPr/>
        </p:nvPicPr>
        <p:blipFill>
          <a:blip r:embed="rId3"/>
          <a:stretch>
            <a:fillRect/>
          </a:stretch>
        </p:blipFill>
        <p:spPr>
          <a:xfrm>
            <a:off x="5959920" y="2615979"/>
            <a:ext cx="4509287" cy="797939"/>
          </a:xfrm>
          <a:prstGeom prst="rect">
            <a:avLst/>
          </a:prstGeom>
        </p:spPr>
      </p:pic>
      <p:pic>
        <p:nvPicPr>
          <p:cNvPr id="6" name="Picture 1" descr="LIRSSSC-blu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9529" y="2615979"/>
            <a:ext cx="334889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753174" y="3856382"/>
            <a:ext cx="2735248" cy="369332"/>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School initiatives </a:t>
            </a:r>
            <a:endParaRPr lang="en-US" dirty="0"/>
          </a:p>
        </p:txBody>
      </p:sp>
      <p:sp>
        <p:nvSpPr>
          <p:cNvPr id="8" name="TextBox 7"/>
          <p:cNvSpPr txBox="1"/>
          <p:nvPr/>
        </p:nvSpPr>
        <p:spPr>
          <a:xfrm>
            <a:off x="7058097" y="3647281"/>
            <a:ext cx="3411110" cy="369332"/>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Community initiatives</a:t>
            </a:r>
            <a:endParaRPr lang="en-US" dirty="0"/>
          </a:p>
        </p:txBody>
      </p:sp>
      <p:pic>
        <p:nvPicPr>
          <p:cNvPr id="9" name="Content Placeholder 3"/>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609629" y="6266758"/>
            <a:ext cx="2859578" cy="477982"/>
          </a:xfrm>
          <a:prstGeom prst="rect">
            <a:avLst/>
          </a:prstGeom>
        </p:spPr>
      </p:pic>
    </p:spTree>
    <p:extLst>
      <p:ext uri="{BB962C8B-B14F-4D97-AF65-F5344CB8AC3E}">
        <p14:creationId xmlns:p14="http://schemas.microsoft.com/office/powerpoint/2010/main" val="3025497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968" y="377000"/>
            <a:ext cx="10515600" cy="1325563"/>
          </a:xfrm>
        </p:spPr>
        <p:txBody>
          <a:bodyPr/>
          <a:lstStyle/>
          <a:p>
            <a:r>
              <a:rPr lang="en-US" b="1" dirty="0" smtClean="0">
                <a:solidFill>
                  <a:schemeClr val="accent2"/>
                </a:solidFill>
              </a:rPr>
              <a:t>Community Organization Initiative</a:t>
            </a:r>
            <a:endParaRPr lang="en-US" b="1" dirty="0">
              <a:solidFill>
                <a:schemeClr val="accent2"/>
              </a:solidFill>
            </a:endParaRPr>
          </a:p>
        </p:txBody>
      </p:sp>
      <p:sp>
        <p:nvSpPr>
          <p:cNvPr id="5" name="TextBox 4"/>
          <p:cNvSpPr txBox="1"/>
          <p:nvPr/>
        </p:nvSpPr>
        <p:spPr>
          <a:xfrm>
            <a:off x="1741480" y="1529779"/>
            <a:ext cx="9582912" cy="4247317"/>
          </a:xfrm>
          <a:prstGeom prst="rect">
            <a:avLst/>
          </a:prstGeom>
          <a:noFill/>
        </p:spPr>
        <p:txBody>
          <a:bodyPr wrap="square" rtlCol="0">
            <a:spAutoFit/>
          </a:bodyPr>
          <a:lstStyle/>
          <a:p>
            <a:pPr marL="285750" indent="-285750">
              <a:buFont typeface="Wingdings" panose="05000000000000000000" pitchFamily="2" charset="2"/>
              <a:buChar char="§"/>
            </a:pPr>
            <a:r>
              <a:rPr lang="en-US" b="1" dirty="0" smtClean="0"/>
              <a:t>Objectives</a:t>
            </a:r>
          </a:p>
          <a:p>
            <a:pPr marL="742950" lvl="1" indent="-285750">
              <a:buFont typeface="Wingdings" panose="05000000000000000000" pitchFamily="2" charset="2"/>
              <a:buChar char="§"/>
            </a:pPr>
            <a:r>
              <a:rPr lang="en-US" dirty="0" smtClean="0"/>
              <a:t>Increase access to and consumption of healthy, affordable food and beverages</a:t>
            </a:r>
          </a:p>
          <a:p>
            <a:pPr marL="1200150" lvl="2" indent="-285750">
              <a:buFont typeface="Wingdings" panose="05000000000000000000" pitchFamily="2" charset="2"/>
              <a:buChar char="§"/>
            </a:pPr>
            <a:r>
              <a:rPr lang="en-US" dirty="0" smtClean="0"/>
              <a:t>Implementation for nutrition standards for food/beverages sold</a:t>
            </a:r>
          </a:p>
          <a:p>
            <a:pPr marL="742950" lvl="1" indent="-285750">
              <a:buFont typeface="Wingdings" panose="05000000000000000000" pitchFamily="2" charset="2"/>
              <a:buChar char="§"/>
            </a:pPr>
            <a:r>
              <a:rPr lang="en-US" dirty="0" smtClean="0"/>
              <a:t>Increase opportunity for physical activity </a:t>
            </a:r>
          </a:p>
          <a:p>
            <a:pPr marL="1200150" lvl="2" indent="-285750">
              <a:buFont typeface="Wingdings" panose="05000000000000000000" pitchFamily="2" charset="2"/>
              <a:buChar char="§"/>
            </a:pPr>
            <a:r>
              <a:rPr lang="en-US" dirty="0" smtClean="0"/>
              <a:t>Are You Ready Feet? </a:t>
            </a:r>
          </a:p>
          <a:p>
            <a:pPr marL="1200150" lvl="2" indent="-285750">
              <a:buFont typeface="Wingdings" panose="05000000000000000000" pitchFamily="2" charset="2"/>
              <a:buChar char="§"/>
            </a:pPr>
            <a:r>
              <a:rPr lang="en-US" dirty="0" smtClean="0"/>
              <a:t>Walking maps of community organizations</a:t>
            </a:r>
          </a:p>
          <a:p>
            <a:pPr marL="1200150" lvl="2" indent="-285750">
              <a:buFont typeface="Wingdings" panose="05000000000000000000" pitchFamily="2" charset="2"/>
              <a:buChar char="§"/>
            </a:pPr>
            <a:r>
              <a:rPr lang="en-US" dirty="0" smtClean="0"/>
              <a:t>Walking challenges</a:t>
            </a:r>
          </a:p>
          <a:p>
            <a:pPr lvl="2"/>
            <a:endParaRPr lang="en-US" dirty="0" smtClean="0"/>
          </a:p>
          <a:p>
            <a:pPr marL="285750" indent="-285750">
              <a:buFont typeface="Wingdings" panose="05000000000000000000" pitchFamily="2" charset="2"/>
              <a:buChar char="§"/>
            </a:pPr>
            <a:r>
              <a:rPr lang="en-US" b="1" dirty="0" smtClean="0"/>
              <a:t>Community locations </a:t>
            </a:r>
          </a:p>
          <a:p>
            <a:pPr marL="742950" lvl="1" indent="-285750">
              <a:buFont typeface="Wingdings" panose="05000000000000000000" pitchFamily="2" charset="2"/>
              <a:buChar char="§"/>
            </a:pPr>
            <a:r>
              <a:rPr lang="en-US" dirty="0" smtClean="0"/>
              <a:t>Worksite wellness programs </a:t>
            </a:r>
          </a:p>
          <a:p>
            <a:pPr marL="742950" lvl="1" indent="-285750">
              <a:buFont typeface="Wingdings" panose="05000000000000000000" pitchFamily="2" charset="2"/>
              <a:buChar char="§"/>
            </a:pPr>
            <a:r>
              <a:rPr lang="en-US" dirty="0" smtClean="0"/>
              <a:t>Faith-based agencies</a:t>
            </a:r>
          </a:p>
          <a:p>
            <a:pPr marL="742950" lvl="1" indent="-285750">
              <a:buFont typeface="Wingdings" panose="05000000000000000000" pitchFamily="2" charset="2"/>
              <a:buChar char="§"/>
            </a:pPr>
            <a:r>
              <a:rPr lang="en-US" dirty="0" smtClean="0"/>
              <a:t>Libraries and other community-based organizations </a:t>
            </a:r>
          </a:p>
          <a:p>
            <a:pPr marL="742950" lvl="1" indent="-285750">
              <a:buFont typeface="Wingdings" panose="05000000000000000000" pitchFamily="2" charset="2"/>
              <a:buChar char="§"/>
            </a:pPr>
            <a:r>
              <a:rPr lang="en-US" dirty="0" smtClean="0"/>
              <a:t>Mental </a:t>
            </a:r>
            <a:r>
              <a:rPr lang="en-US" dirty="0"/>
              <a:t>h</a:t>
            </a:r>
            <a:r>
              <a:rPr lang="en-US" dirty="0" smtClean="0"/>
              <a:t>ealth </a:t>
            </a:r>
            <a:r>
              <a:rPr lang="en-US" dirty="0"/>
              <a:t>a</a:t>
            </a:r>
            <a:r>
              <a:rPr lang="en-US" dirty="0" smtClean="0"/>
              <a:t>gencies</a:t>
            </a:r>
          </a:p>
          <a:p>
            <a:pPr marL="742950" lvl="1" indent="-285750">
              <a:buFont typeface="Wingdings" panose="05000000000000000000" pitchFamily="2" charset="2"/>
              <a:buChar char="§"/>
            </a:pPr>
            <a:r>
              <a:rPr lang="en-US" dirty="0" smtClean="0"/>
              <a:t>Child care centers, pre-schools and afterschool programs </a:t>
            </a:r>
            <a:endParaRPr lang="en-US" dirty="0"/>
          </a:p>
          <a:p>
            <a:pPr marL="742950" lvl="1" indent="-285750">
              <a:buFont typeface="Wingdings" panose="05000000000000000000" pitchFamily="2" charset="2"/>
              <a:buChar char="§"/>
            </a:pPr>
            <a:endParaRPr lang="en-US" dirty="0"/>
          </a:p>
        </p:txBody>
      </p:sp>
      <p:pic>
        <p:nvPicPr>
          <p:cNvPr id="6" name="Content Placeholder 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609629" y="6266758"/>
            <a:ext cx="2859578" cy="477982"/>
          </a:xfrm>
          <a:prstGeom prst="rect">
            <a:avLst/>
          </a:prstGeom>
        </p:spPr>
      </p:pic>
    </p:spTree>
    <p:extLst>
      <p:ext uri="{BB962C8B-B14F-4D97-AF65-F5344CB8AC3E}">
        <p14:creationId xmlns:p14="http://schemas.microsoft.com/office/powerpoint/2010/main" val="2194239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D9EA9168-6380-4A4B-BAFC-B25283423917}" vid="{0C9C84E2-3894-4729-A5AA-B2F6D66ADA7D}"/>
    </a:ext>
  </a:extLst>
</a:theme>
</file>

<file path=ppt/theme/theme2.xml><?xml version="1.0" encoding="utf-8"?>
<a:theme xmlns:a="http://schemas.openxmlformats.org/drawingml/2006/main" name="4_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LIHC theme</Template>
  <TotalTime>46</TotalTime>
  <Words>837</Words>
  <Application>Microsoft Office PowerPoint</Application>
  <PresentationFormat>Widescreen</PresentationFormat>
  <Paragraphs>239</Paragraphs>
  <Slides>30</Slides>
  <Notes>12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30</vt:i4>
      </vt:variant>
    </vt:vector>
  </HeadingPairs>
  <TitlesOfParts>
    <vt:vector size="44" baseType="lpstr">
      <vt:lpstr>ＭＳ Ｐゴシック</vt:lpstr>
      <vt:lpstr>Aharoni</vt:lpstr>
      <vt:lpstr>Arial</vt:lpstr>
      <vt:lpstr>Calibri</vt:lpstr>
      <vt:lpstr>Calibri Light</vt:lpstr>
      <vt:lpstr>Calvert MT</vt:lpstr>
      <vt:lpstr>Courier New</vt:lpstr>
      <vt:lpstr>Gotham</vt:lpstr>
      <vt:lpstr>Helvetica</vt:lpstr>
      <vt:lpstr>Microsoft Sans Serif</vt:lpstr>
      <vt:lpstr>Times New Roman</vt:lpstr>
      <vt:lpstr>Wingdings</vt:lpstr>
      <vt:lpstr>Office Theme</vt:lpstr>
      <vt:lpstr>4_Suffolk Care Collaborative</vt:lpstr>
      <vt:lpstr>PowerPoint Presentation</vt:lpstr>
      <vt:lpstr>Welcome</vt:lpstr>
      <vt:lpstr>Are You Ready, Feet?™</vt:lpstr>
      <vt:lpstr>AYRF + Worksite Wellness</vt:lpstr>
      <vt:lpstr>PowerPoint Presentation</vt:lpstr>
      <vt:lpstr>PowerPoint Presentation</vt:lpstr>
      <vt:lpstr>PowerPoint Presentation</vt:lpstr>
      <vt:lpstr>Our Team</vt:lpstr>
      <vt:lpstr>Community Organization Initiative</vt:lpstr>
      <vt:lpstr>PowerPoint Presentation</vt:lpstr>
      <vt:lpstr>PowerPoint Presentation</vt:lpstr>
      <vt:lpstr>Walking Club Challenges </vt:lpstr>
      <vt:lpstr>PowerPoint Presentation</vt:lpstr>
      <vt:lpstr>Networking &amp; Stretch Break</vt:lpstr>
      <vt:lpstr>Cluster Updates</vt:lpstr>
      <vt:lpstr>Focus Group Project</vt:lpstr>
      <vt:lpstr>SCC updates</vt:lpstr>
      <vt:lpstr>SCC updates</vt:lpstr>
      <vt:lpstr>SCC updates</vt:lpstr>
      <vt:lpstr>SCC updates</vt:lpstr>
      <vt:lpstr>PowerPoint Presentation</vt:lpstr>
      <vt:lpstr>NQP FOCUS </vt:lpstr>
      <vt:lpstr>CBO INNOVATION FUND</vt:lpstr>
      <vt:lpstr>CONTRACTED CBOs</vt:lpstr>
      <vt:lpstr> UPCOMING TRAININGS</vt:lpstr>
      <vt:lpstr> VBP TRAINING  </vt:lpstr>
      <vt:lpstr>Addressing Social Determinants of Health: Housing</vt:lpstr>
      <vt:lpstr>NQP WEBSITE </vt:lpstr>
      <vt:lpstr>Care Transitions Network</vt:lpstr>
      <vt:lpstr>Feedback + Adjournment</vt:lpstr>
    </vt:vector>
  </TitlesOfParts>
  <Company>Healthcare Association of New York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Whitehead</dc:creator>
  <cp:lastModifiedBy>Kimberly Whitehead</cp:lastModifiedBy>
  <cp:revision>15</cp:revision>
  <dcterms:created xsi:type="dcterms:W3CDTF">2018-02-13T19:49:59Z</dcterms:created>
  <dcterms:modified xsi:type="dcterms:W3CDTF">2018-02-23T14:01:14Z</dcterms:modified>
</cp:coreProperties>
</file>